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Default Extension="emf" ContentType="image/x-emf"/>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8"/>
  </p:notesMasterIdLst>
  <p:sldIdLst>
    <p:sldId id="715" r:id="rId2"/>
    <p:sldId id="709" r:id="rId3"/>
    <p:sldId id="711" r:id="rId4"/>
    <p:sldId id="712" r:id="rId5"/>
    <p:sldId id="713" r:id="rId6"/>
    <p:sldId id="716" r:id="rId7"/>
    <p:sldId id="717" r:id="rId8"/>
    <p:sldId id="718" r:id="rId9"/>
    <p:sldId id="719" r:id="rId10"/>
    <p:sldId id="720" r:id="rId11"/>
    <p:sldId id="721" r:id="rId12"/>
    <p:sldId id="722" r:id="rId13"/>
    <p:sldId id="727" r:id="rId14"/>
    <p:sldId id="728" r:id="rId15"/>
    <p:sldId id="729" r:id="rId16"/>
    <p:sldId id="730" r:id="rId17"/>
    <p:sldId id="731" r:id="rId18"/>
    <p:sldId id="732" r:id="rId19"/>
    <p:sldId id="733" r:id="rId20"/>
    <p:sldId id="734" r:id="rId21"/>
    <p:sldId id="735" r:id="rId22"/>
    <p:sldId id="736" r:id="rId23"/>
    <p:sldId id="737" r:id="rId24"/>
    <p:sldId id="738" r:id="rId25"/>
    <p:sldId id="739" r:id="rId26"/>
    <p:sldId id="740" r:id="rId27"/>
    <p:sldId id="741" r:id="rId28"/>
    <p:sldId id="742" r:id="rId29"/>
    <p:sldId id="771" r:id="rId30"/>
    <p:sldId id="743" r:id="rId31"/>
    <p:sldId id="744" r:id="rId32"/>
    <p:sldId id="745" r:id="rId33"/>
    <p:sldId id="746" r:id="rId34"/>
    <p:sldId id="747" r:id="rId35"/>
    <p:sldId id="748" r:id="rId36"/>
    <p:sldId id="749" r:id="rId37"/>
    <p:sldId id="750" r:id="rId38"/>
    <p:sldId id="751" r:id="rId39"/>
    <p:sldId id="772" r:id="rId40"/>
    <p:sldId id="752" r:id="rId41"/>
    <p:sldId id="756" r:id="rId42"/>
    <p:sldId id="773" r:id="rId43"/>
    <p:sldId id="757" r:id="rId44"/>
    <p:sldId id="774" r:id="rId45"/>
    <p:sldId id="758" r:id="rId46"/>
    <p:sldId id="759" r:id="rId47"/>
    <p:sldId id="760" r:id="rId48"/>
    <p:sldId id="761" r:id="rId49"/>
    <p:sldId id="763" r:id="rId50"/>
    <p:sldId id="764" r:id="rId51"/>
    <p:sldId id="762" r:id="rId52"/>
    <p:sldId id="765" r:id="rId53"/>
    <p:sldId id="766" r:id="rId54"/>
    <p:sldId id="767" r:id="rId55"/>
    <p:sldId id="768" r:id="rId56"/>
    <p:sldId id="769" r:id="rId57"/>
  </p:sldIdLst>
  <p:sldSz cx="9144000" cy="6858000" type="screen4x3"/>
  <p:notesSz cx="6731000" cy="98552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9933"/>
    <a:srgbClr val="FF3300"/>
    <a:srgbClr val="660066"/>
    <a:srgbClr val="FF505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59" autoAdjust="0"/>
    <p:restoredTop sz="86456" autoAdjust="0"/>
  </p:normalViewPr>
  <p:slideViewPr>
    <p:cSldViewPr>
      <p:cViewPr>
        <p:scale>
          <a:sx n="66" d="100"/>
          <a:sy n="66" d="100"/>
        </p:scale>
        <p:origin x="-3006" y="-1134"/>
      </p:cViewPr>
      <p:guideLst>
        <p:guide orient="horz" pos="2115"/>
        <p:guide pos="2856"/>
      </p:guideLst>
    </p:cSldViewPr>
  </p:slideViewPr>
  <p:outlineViewPr>
    <p:cViewPr>
      <p:scale>
        <a:sx n="33" d="100"/>
        <a:sy n="33" d="100"/>
      </p:scale>
      <p:origin x="0" y="5928"/>
    </p:cViewPr>
  </p:outlineViewPr>
  <p:notesTextViewPr>
    <p:cViewPr>
      <p:scale>
        <a:sx n="3" d="2"/>
        <a:sy n="3" d="2"/>
      </p:scale>
      <p:origin x="0" y="0"/>
    </p:cViewPr>
  </p:notesTextViewPr>
  <p:sorterViewPr>
    <p:cViewPr>
      <p:scale>
        <a:sx n="100" d="100"/>
        <a:sy n="100" d="100"/>
      </p:scale>
      <p:origin x="0" y="-1152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6767" cy="49276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12676" y="0"/>
            <a:ext cx="2916767" cy="492760"/>
          </a:xfrm>
          <a:prstGeom prst="rect">
            <a:avLst/>
          </a:prstGeom>
        </p:spPr>
        <p:txBody>
          <a:bodyPr vert="horz" lIns="91440" tIns="45720" rIns="91440" bIns="45720" rtlCol="0"/>
          <a:lstStyle>
            <a:lvl1pPr algn="r">
              <a:defRPr sz="1200"/>
            </a:lvl1pPr>
          </a:lstStyle>
          <a:p>
            <a:fld id="{D7CF65FE-8B95-4640-97AF-AC726E20DD91}" type="datetimeFigureOut">
              <a:rPr lang="zh-CN" altLang="en-US" smtClean="0"/>
              <a:pPr/>
              <a:t>2024/12/13</a:t>
            </a:fld>
            <a:endParaRPr lang="zh-CN" altLang="en-US"/>
          </a:p>
        </p:txBody>
      </p:sp>
      <p:sp>
        <p:nvSpPr>
          <p:cNvPr id="4" name="幻灯片图像占位符 3"/>
          <p:cNvSpPr>
            <a:spLocks noGrp="1" noRot="1" noChangeAspect="1"/>
          </p:cNvSpPr>
          <p:nvPr>
            <p:ph type="sldImg" idx="2"/>
          </p:nvPr>
        </p:nvSpPr>
        <p:spPr>
          <a:xfrm>
            <a:off x="901700" y="739775"/>
            <a:ext cx="4927600" cy="36957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3100" y="4681220"/>
            <a:ext cx="5384800" cy="443484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360730"/>
            <a:ext cx="2916767" cy="49276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12676" y="9360730"/>
            <a:ext cx="2916767" cy="492760"/>
          </a:xfrm>
          <a:prstGeom prst="rect">
            <a:avLst/>
          </a:prstGeom>
        </p:spPr>
        <p:txBody>
          <a:bodyPr vert="horz" lIns="91440" tIns="45720" rIns="91440" bIns="45720" rtlCol="0" anchor="b"/>
          <a:lstStyle>
            <a:lvl1pPr algn="r">
              <a:defRPr sz="1200"/>
            </a:lvl1pPr>
          </a:lstStyle>
          <a:p>
            <a:fld id="{68121B7F-040C-4620-845A-B48A2112F90F}"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50</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51</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52</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53</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54</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55</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56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288290" algn="l"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fld id="{68121B7F-040C-4620-845A-B48A2112F90F}" type="slidenum">
              <a:rPr lang="zh-CN" altLang="en-US" smtClean="0"/>
              <a:pPr/>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2024/12/13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146752" y="89039"/>
            <a:ext cx="7997248" cy="560317"/>
          </a:xfrm>
        </p:spPr>
        <p:txBody>
          <a:bodyPr>
            <a:normAutofit/>
          </a:bodyPr>
          <a:lstStyle>
            <a:lvl1pPr algn="l">
              <a:defRPr sz="2400">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en-US" dirty="0"/>
          </a:p>
        </p:txBody>
      </p:sp>
      <p:sp>
        <p:nvSpPr>
          <p:cNvPr id="4" name="Date Placeholder 3"/>
          <p:cNvSpPr>
            <a:spLocks noGrp="1"/>
          </p:cNvSpPr>
          <p:nvPr>
            <p:ph type="dt" sz="half" idx="10"/>
          </p:nvPr>
        </p:nvSpPr>
        <p:spPr>
          <a:xfrm>
            <a:off x="262890" y="6492875"/>
            <a:ext cx="2057400" cy="365125"/>
          </a:xfrm>
          <a:prstGeom prst="rect">
            <a:avLst/>
          </a:prstGeom>
        </p:spPr>
        <p:txBody>
          <a:bodyPr/>
          <a:lstStyle>
            <a:lvl1pPr algn="ctr">
              <a:defRPr sz="1400" baseline="0">
                <a:solidFill>
                  <a:schemeClr val="bg1"/>
                </a:solidFill>
                <a:latin typeface="微软雅黑" panose="020B0503020204020204" pitchFamily="34" charset="-122"/>
                <a:ea typeface="微软雅黑" panose="020B0503020204020204" pitchFamily="34" charset="-122"/>
              </a:defRPr>
            </a:lvl1pPr>
          </a:lstStyle>
          <a:p>
            <a:fld id="{FDC4E2CA-1487-4FC3-833D-10178E0FD618}" type="datetime2">
              <a:rPr lang="zh-CN" altLang="en-US" smtClean="0"/>
              <a:pPr/>
              <a:t>2024年12月13日</a:t>
            </a:fld>
            <a:endParaRPr lang="zh-CN" altLang="en-US" dirty="0"/>
          </a:p>
        </p:txBody>
      </p:sp>
      <p:sp>
        <p:nvSpPr>
          <p:cNvPr id="6" name="Slide Number Placeholder 5"/>
          <p:cNvSpPr>
            <a:spLocks noGrp="1"/>
          </p:cNvSpPr>
          <p:nvPr>
            <p:ph type="sldNum" sz="quarter" idx="12"/>
          </p:nvPr>
        </p:nvSpPr>
        <p:spPr>
          <a:xfrm>
            <a:off x="6665843" y="6500495"/>
            <a:ext cx="2356237" cy="340996"/>
          </a:xfrm>
          <a:prstGeom prst="rect">
            <a:avLst/>
          </a:prstGeom>
        </p:spPr>
        <p:txBody>
          <a:bodyPr/>
          <a:lstStyle>
            <a:lvl1pPr algn="ctr">
              <a:defRPr sz="1400">
                <a:solidFill>
                  <a:schemeClr val="bg1"/>
                </a:solidFill>
                <a:latin typeface="微软雅黑" panose="020B0503020204020204" pitchFamily="34" charset="-122"/>
                <a:ea typeface="微软雅黑" panose="020B0503020204020204" pitchFamily="34" charset="-122"/>
              </a:defRPr>
            </a:lvl1pPr>
          </a:lstStyle>
          <a:p>
            <a:r>
              <a:rPr lang="zh-CN" altLang="en-US" dirty="0" smtClean="0"/>
              <a:t>信息化总体规划项目</a:t>
            </a:r>
            <a:endParaRPr lang="zh-CN" altLang="en-US" dirty="0"/>
          </a:p>
        </p:txBody>
      </p:sp>
      <p:cxnSp>
        <p:nvCxnSpPr>
          <p:cNvPr id="8" name="直接连接符 7"/>
          <p:cNvCxnSpPr/>
          <p:nvPr userDrawn="1"/>
        </p:nvCxnSpPr>
        <p:spPr>
          <a:xfrm>
            <a:off x="1126435" y="715621"/>
            <a:ext cx="8004313" cy="0"/>
          </a:xfrm>
          <a:prstGeom prst="line">
            <a:avLst/>
          </a:prstGeom>
          <a:ln w="47625"/>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146752" y="89039"/>
            <a:ext cx="7997248" cy="560317"/>
          </a:xfrm>
        </p:spPr>
        <p:txBody>
          <a:bodyPr>
            <a:normAutofit/>
          </a:bodyPr>
          <a:lstStyle>
            <a:lvl1pPr algn="l">
              <a:defRPr sz="2400">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en-US" dirty="0"/>
          </a:p>
        </p:txBody>
      </p:sp>
      <p:sp>
        <p:nvSpPr>
          <p:cNvPr id="4" name="Date Placeholder 3"/>
          <p:cNvSpPr>
            <a:spLocks noGrp="1"/>
          </p:cNvSpPr>
          <p:nvPr>
            <p:ph type="dt" sz="half" idx="10"/>
          </p:nvPr>
        </p:nvSpPr>
        <p:spPr>
          <a:xfrm>
            <a:off x="262890" y="6492875"/>
            <a:ext cx="2057400" cy="365125"/>
          </a:xfrm>
          <a:prstGeom prst="rect">
            <a:avLst/>
          </a:prstGeom>
        </p:spPr>
        <p:txBody>
          <a:bodyPr/>
          <a:lstStyle>
            <a:lvl1pPr algn="ctr">
              <a:defRPr sz="1400" baseline="0">
                <a:solidFill>
                  <a:schemeClr val="bg1"/>
                </a:solidFill>
                <a:latin typeface="微软雅黑" panose="020B0503020204020204" pitchFamily="34" charset="-122"/>
                <a:ea typeface="微软雅黑" panose="020B0503020204020204" pitchFamily="34" charset="-122"/>
              </a:defRPr>
            </a:lvl1pPr>
          </a:lstStyle>
          <a:p>
            <a:fld id="{FDC4E2CA-1487-4FC3-833D-10178E0FD618}" type="datetime2">
              <a:rPr lang="zh-CN" altLang="en-US" smtClean="0"/>
              <a:pPr/>
              <a:t>2024年12月13日</a:t>
            </a:fld>
            <a:endParaRPr lang="zh-CN" altLang="en-US" dirty="0"/>
          </a:p>
        </p:txBody>
      </p:sp>
      <p:sp>
        <p:nvSpPr>
          <p:cNvPr id="6" name="Slide Number Placeholder 5"/>
          <p:cNvSpPr>
            <a:spLocks noGrp="1"/>
          </p:cNvSpPr>
          <p:nvPr>
            <p:ph type="sldNum" sz="quarter" idx="12"/>
          </p:nvPr>
        </p:nvSpPr>
        <p:spPr>
          <a:xfrm>
            <a:off x="6665843" y="6500495"/>
            <a:ext cx="2356237" cy="340996"/>
          </a:xfrm>
          <a:prstGeom prst="rect">
            <a:avLst/>
          </a:prstGeom>
        </p:spPr>
        <p:txBody>
          <a:bodyPr/>
          <a:lstStyle>
            <a:lvl1pPr algn="ctr">
              <a:defRPr sz="1400">
                <a:solidFill>
                  <a:schemeClr val="bg1"/>
                </a:solidFill>
                <a:latin typeface="微软雅黑" panose="020B0503020204020204" pitchFamily="34" charset="-122"/>
                <a:ea typeface="微软雅黑" panose="020B0503020204020204" pitchFamily="34" charset="-122"/>
              </a:defRPr>
            </a:lvl1pPr>
          </a:lstStyle>
          <a:p>
            <a:r>
              <a:rPr lang="zh-CN" altLang="en-US" dirty="0" smtClean="0"/>
              <a:t>信息化总体规划项目</a:t>
            </a:r>
            <a:endParaRPr lang="zh-CN" altLang="en-US" dirty="0"/>
          </a:p>
        </p:txBody>
      </p:sp>
      <p:cxnSp>
        <p:nvCxnSpPr>
          <p:cNvPr id="8" name="直接连接符 7"/>
          <p:cNvCxnSpPr/>
          <p:nvPr userDrawn="1"/>
        </p:nvCxnSpPr>
        <p:spPr>
          <a:xfrm>
            <a:off x="1126435" y="715621"/>
            <a:ext cx="8004313" cy="0"/>
          </a:xfrm>
          <a:prstGeom prst="line">
            <a:avLst/>
          </a:prstGeom>
          <a:ln w="47625"/>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146752" y="89039"/>
            <a:ext cx="7983996" cy="560317"/>
          </a:xfrm>
        </p:spPr>
        <p:txBody>
          <a:bodyPr>
            <a:normAutofit/>
          </a:bodyPr>
          <a:lstStyle>
            <a:lvl1pPr algn="l">
              <a:defRPr sz="2400">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en-US" dirty="0"/>
          </a:p>
        </p:txBody>
      </p:sp>
      <p:cxnSp>
        <p:nvCxnSpPr>
          <p:cNvPr id="8" name="直接连接符 7"/>
          <p:cNvCxnSpPr/>
          <p:nvPr userDrawn="1"/>
        </p:nvCxnSpPr>
        <p:spPr>
          <a:xfrm>
            <a:off x="1126435" y="715621"/>
            <a:ext cx="8004313" cy="0"/>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3" name="矩形 2"/>
          <p:cNvSpPr/>
          <p:nvPr userDrawn="1"/>
        </p:nvSpPr>
        <p:spPr>
          <a:xfrm>
            <a:off x="3794077" y="6529612"/>
            <a:ext cx="1978924" cy="307777"/>
          </a:xfrm>
          <a:prstGeom prst="rect">
            <a:avLst/>
          </a:prstGeom>
        </p:spPr>
        <p:txBody>
          <a:bodyPr wrap="square">
            <a:spAutoFit/>
          </a:bodyPr>
          <a:lstStyle/>
          <a:p>
            <a:pPr algn="ct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第</a:t>
            </a:r>
            <a:fld id="{B50F879C-A68C-4472-B252-A9435DBA2BA2}" type="slidenum">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pPr algn="ctr"/>
              <a:t>‹#›</a:t>
            </a:fld>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页</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5" name="TextBox 4"/>
          <p:cNvSpPr txBox="1"/>
          <p:nvPr userDrawn="1"/>
        </p:nvSpPr>
        <p:spPr>
          <a:xfrm>
            <a:off x="13642" y="6529612"/>
            <a:ext cx="1719619" cy="307777"/>
          </a:xfrm>
          <a:prstGeom prst="rect">
            <a:avLst/>
          </a:prstGeom>
          <a:noFill/>
        </p:spPr>
        <p:txBody>
          <a:bodyPr wrap="square" rtlCol="0">
            <a:spAutoFit/>
          </a:bodyPr>
          <a:lstStyle/>
          <a:p>
            <a:pPr algn="ctr"/>
            <a:fld id="{0CE70B00-E614-48E8-8670-215347E5CAD9}" type="datetime2">
              <a:rPr lang="zh-CN" altLang="en-US" sz="1400" smtClean="0">
                <a:solidFill>
                  <a:schemeClr val="bg1"/>
                </a:solidFill>
                <a:latin typeface="微软雅黑" panose="020B0503020204020204" pitchFamily="34" charset="-122"/>
                <a:ea typeface="微软雅黑" panose="020B0503020204020204" pitchFamily="34" charset="-122"/>
              </a:rPr>
              <a:pPr algn="ctr"/>
              <a:t>2024年12月13日</a:t>
            </a:fld>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7" name="TextBox 6"/>
          <p:cNvSpPr txBox="1"/>
          <p:nvPr userDrawn="1"/>
        </p:nvSpPr>
        <p:spPr>
          <a:xfrm>
            <a:off x="6987654" y="6533372"/>
            <a:ext cx="2156346" cy="307777"/>
          </a:xfrm>
          <a:prstGeom prst="rect">
            <a:avLst/>
          </a:prstGeom>
          <a:noFill/>
        </p:spPr>
        <p:txBody>
          <a:bodyPr wrap="square" rtlCol="0">
            <a:spAutoFit/>
          </a:bodyPr>
          <a:lstStyle/>
          <a:p>
            <a:r>
              <a:rPr lang="zh-CN" altLang="en-US" sz="1400" dirty="0" smtClean="0">
                <a:solidFill>
                  <a:schemeClr val="bg1"/>
                </a:solidFill>
                <a:latin typeface="微软雅黑" panose="020B0503020204020204" pitchFamily="34" charset="-122"/>
                <a:ea typeface="微软雅黑" panose="020B0503020204020204" pitchFamily="34" charset="-122"/>
              </a:rPr>
              <a:t>信息化战略规划咨询项目</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146752" y="89039"/>
            <a:ext cx="7983996" cy="560317"/>
          </a:xfrm>
        </p:spPr>
        <p:txBody>
          <a:bodyPr>
            <a:normAutofit/>
          </a:bodyPr>
          <a:lstStyle>
            <a:lvl1pPr algn="l">
              <a:defRPr sz="2400">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en-US" dirty="0"/>
          </a:p>
        </p:txBody>
      </p:sp>
      <p:cxnSp>
        <p:nvCxnSpPr>
          <p:cNvPr id="8" name="直接连接符 7"/>
          <p:cNvCxnSpPr/>
          <p:nvPr userDrawn="1"/>
        </p:nvCxnSpPr>
        <p:spPr>
          <a:xfrm>
            <a:off x="1126435" y="715621"/>
            <a:ext cx="8004313" cy="0"/>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3" name="矩形 2"/>
          <p:cNvSpPr/>
          <p:nvPr userDrawn="1"/>
        </p:nvSpPr>
        <p:spPr>
          <a:xfrm>
            <a:off x="3794077" y="6529612"/>
            <a:ext cx="1978924" cy="307777"/>
          </a:xfrm>
          <a:prstGeom prst="rect">
            <a:avLst/>
          </a:prstGeom>
        </p:spPr>
        <p:txBody>
          <a:bodyPr wrap="square">
            <a:spAutoFit/>
          </a:bodyPr>
          <a:lstStyle/>
          <a:p>
            <a:pPr algn="ct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第</a:t>
            </a:r>
            <a:fld id="{B50F879C-A68C-4472-B252-A9435DBA2BA2}" type="slidenum">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pPr algn="ctr"/>
              <a:t>‹#›</a:t>
            </a:fld>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页</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5" name="TextBox 4"/>
          <p:cNvSpPr txBox="1"/>
          <p:nvPr userDrawn="1"/>
        </p:nvSpPr>
        <p:spPr>
          <a:xfrm>
            <a:off x="13642" y="6529612"/>
            <a:ext cx="1719619" cy="307777"/>
          </a:xfrm>
          <a:prstGeom prst="rect">
            <a:avLst/>
          </a:prstGeom>
          <a:noFill/>
        </p:spPr>
        <p:txBody>
          <a:bodyPr wrap="square" rtlCol="0">
            <a:spAutoFit/>
          </a:bodyPr>
          <a:lstStyle/>
          <a:p>
            <a:pPr algn="ctr"/>
            <a:fld id="{0CE70B00-E614-48E8-8670-215347E5CAD9}" type="datetime2">
              <a:rPr lang="zh-CN" altLang="en-US" sz="1400" smtClean="0">
                <a:solidFill>
                  <a:schemeClr val="bg1"/>
                </a:solidFill>
                <a:latin typeface="微软雅黑" panose="020B0503020204020204" pitchFamily="34" charset="-122"/>
                <a:ea typeface="微软雅黑" panose="020B0503020204020204" pitchFamily="34" charset="-122"/>
              </a:rPr>
              <a:pPr algn="ctr"/>
              <a:t>2024年12月13日</a:t>
            </a:fld>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7" name="TextBox 6"/>
          <p:cNvSpPr txBox="1"/>
          <p:nvPr userDrawn="1"/>
        </p:nvSpPr>
        <p:spPr>
          <a:xfrm>
            <a:off x="6987654" y="6533372"/>
            <a:ext cx="2156346" cy="307777"/>
          </a:xfrm>
          <a:prstGeom prst="rect">
            <a:avLst/>
          </a:prstGeom>
          <a:noFill/>
        </p:spPr>
        <p:txBody>
          <a:bodyPr wrap="square" rtlCol="0">
            <a:spAutoFit/>
          </a:bodyPr>
          <a:lstStyle/>
          <a:p>
            <a:r>
              <a:rPr lang="zh-CN" altLang="en-US" sz="1400" dirty="0" smtClean="0">
                <a:solidFill>
                  <a:schemeClr val="bg1"/>
                </a:solidFill>
                <a:latin typeface="微软雅黑" panose="020B0503020204020204" pitchFamily="34" charset="-122"/>
                <a:ea typeface="微软雅黑" panose="020B0503020204020204" pitchFamily="34" charset="-122"/>
              </a:rPr>
              <a:t>信息化战略规划咨询项目</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p:txBody>
          <a:bodyPr/>
          <a:lstStyle>
            <a:lvl1pPr>
              <a:defRPr/>
            </a:lvl1pPr>
          </a:lstStyle>
          <a:p>
            <a:pPr>
              <a:defRPr/>
            </a:pPr>
            <a:fld id="{35922286-1ECF-4B52-86E0-D1037DE701A9}" type="slidenum">
              <a:rPr lang="zh-CN" altLang="en-US">
                <a:solidFill>
                  <a:srgbClr val="000000"/>
                </a:solidFill>
              </a:rPr>
              <a:pPr>
                <a:defRPr/>
              </a:pPr>
              <a:t>‹#›</a:t>
            </a:fld>
            <a:endParaRPr lang="en-US" altLang="zh-CN" dirty="0">
              <a:solidFill>
                <a:srgbClr val="000000"/>
              </a:solidFill>
            </a:endParaRPr>
          </a:p>
        </p:txBody>
      </p:sp>
      <p:sp>
        <p:nvSpPr>
          <p:cNvPr id="3" name="Rectangle 7"/>
          <p:cNvSpPr>
            <a:spLocks noGrp="1" noChangeArrowheads="1"/>
          </p:cNvSpPr>
          <p:nvPr>
            <p:ph type="dt" sz="half" idx="11"/>
          </p:nvPr>
        </p:nvSpPr>
        <p:spPr/>
        <p:txBody>
          <a:bodyPr/>
          <a:lstStyle>
            <a:lvl1pPr>
              <a:defRPr/>
            </a:lvl1pPr>
          </a:lstStyle>
          <a:p>
            <a:pPr>
              <a:defRPr/>
            </a:pPr>
            <a:endParaRPr lang="en-US" altLang="zh-CN" dirty="0">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2024/12/13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节标题">
    <p:spTree>
      <p:nvGrpSpPr>
        <p:cNvPr id="1" name=""/>
        <p:cNvGrpSpPr/>
        <p:nvPr/>
      </p:nvGrpSpPr>
      <p:grpSpPr>
        <a:xfrm>
          <a:off x="0" y="0"/>
          <a:ext cx="0" cy="0"/>
          <a:chOff x="0" y="0"/>
          <a:chExt cx="0" cy="0"/>
        </a:xfrm>
      </p:grpSpPr>
      <p:pic>
        <p:nvPicPr>
          <p:cNvPr id="17"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TextBox 3"/>
          <p:cNvSpPr txBox="1">
            <a:spLocks noChangeArrowheads="1"/>
          </p:cNvSpPr>
          <p:nvPr userDrawn="1"/>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19" name="Picture 2"/>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TextBox 3"/>
          <p:cNvSpPr txBox="1">
            <a:spLocks noChangeArrowheads="1"/>
          </p:cNvSpPr>
          <p:nvPr userDrawn="1"/>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地 方 税 </a:t>
            </a:r>
            <a:r>
              <a:rPr lang="zh-CN" altLang="en-US" sz="1300" b="1" dirty="0">
                <a:solidFill>
                  <a:schemeClr val="bg1"/>
                </a:solidFill>
                <a:latin typeface="黑体" panose="02010609060101010101" pitchFamily="2" charset="-122"/>
                <a:ea typeface="黑体" panose="02010609060101010101" pitchFamily="2" charset="-122"/>
              </a:rPr>
              <a:t>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LOCAL TAXATION BUREAU</a:t>
            </a:r>
            <a:endParaRPr lang="zh-CN" altLang="en-US" sz="1100" b="1" dirty="0">
              <a:solidFill>
                <a:schemeClr val="bg1"/>
              </a:solidFill>
              <a:latin typeface="Calibri" panose="020F0502020204030204" pitchFamily="34" charset="0"/>
            </a:endParaRPr>
          </a:p>
        </p:txBody>
      </p:sp>
      <p:pic>
        <p:nvPicPr>
          <p:cNvPr id="22" name="Picture 2"/>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TextBox 23"/>
          <p:cNvSpPr txBox="1"/>
          <p:nvPr userDrawn="1"/>
        </p:nvSpPr>
        <p:spPr>
          <a:xfrm>
            <a:off x="5292080" y="66110"/>
            <a:ext cx="3851920" cy="338554"/>
          </a:xfrm>
          <a:prstGeom prst="rect">
            <a:avLst/>
          </a:prstGeom>
          <a:noFill/>
        </p:spPr>
        <p:txBody>
          <a:bodyPr wrap="square" rtlCol="0">
            <a:spAutoFit/>
          </a:bodyPr>
          <a:lstStyle/>
          <a:p>
            <a:r>
              <a:rPr lang="zh-CN" altLang="en-US" sz="1600" dirty="0" smtClean="0">
                <a:solidFill>
                  <a:schemeClr val="bg1"/>
                </a:solidFill>
                <a:latin typeface="微软雅黑" panose="020B0503020204020204" pitchFamily="34" charset="-122"/>
                <a:ea typeface="微软雅黑" panose="020B0503020204020204" pitchFamily="34" charset="-122"/>
              </a:rPr>
              <a:t>一、为什么要深化税收管理改革</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5" name="TextBox 5"/>
          <p:cNvSpPr txBox="1">
            <a:spLocks noChangeArrowheads="1"/>
          </p:cNvSpPr>
          <p:nvPr userDrawn="1"/>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F7136423-7FFD-4444-B148-BA226949392A}"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1_节标题">
    <p:spTree>
      <p:nvGrpSpPr>
        <p:cNvPr id="1" name=""/>
        <p:cNvGrpSpPr/>
        <p:nvPr/>
      </p:nvGrpSpPr>
      <p:grpSpPr>
        <a:xfrm>
          <a:off x="0" y="0"/>
          <a:ext cx="0" cy="0"/>
          <a:chOff x="0" y="0"/>
          <a:chExt cx="0" cy="0"/>
        </a:xfrm>
      </p:grpSpPr>
      <p:pic>
        <p:nvPicPr>
          <p:cNvPr id="17"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TextBox 3"/>
          <p:cNvSpPr txBox="1">
            <a:spLocks noChangeArrowheads="1"/>
          </p:cNvSpPr>
          <p:nvPr userDrawn="1"/>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19" name="Picture 2"/>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TextBox 3"/>
          <p:cNvSpPr txBox="1">
            <a:spLocks noChangeArrowheads="1"/>
          </p:cNvSpPr>
          <p:nvPr userDrawn="1"/>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地 方 税 </a:t>
            </a:r>
            <a:r>
              <a:rPr lang="zh-CN" altLang="en-US" sz="1300" b="1" dirty="0">
                <a:solidFill>
                  <a:schemeClr val="bg1"/>
                </a:solidFill>
                <a:latin typeface="黑体" panose="02010609060101010101" pitchFamily="2" charset="-122"/>
                <a:ea typeface="黑体" panose="02010609060101010101" pitchFamily="2" charset="-122"/>
              </a:rPr>
              <a:t>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LOCAL TAXATION BUREAU</a:t>
            </a:r>
            <a:endParaRPr lang="zh-CN" altLang="en-US" sz="1100" b="1" dirty="0">
              <a:solidFill>
                <a:schemeClr val="bg1"/>
              </a:solidFill>
              <a:latin typeface="Calibri" panose="020F0502020204030204" pitchFamily="34" charset="0"/>
            </a:endParaRPr>
          </a:p>
        </p:txBody>
      </p:sp>
      <p:pic>
        <p:nvPicPr>
          <p:cNvPr id="22" name="Picture 2"/>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TextBox 23"/>
          <p:cNvSpPr txBox="1"/>
          <p:nvPr userDrawn="1"/>
        </p:nvSpPr>
        <p:spPr>
          <a:xfrm>
            <a:off x="5292080" y="66110"/>
            <a:ext cx="3851920" cy="338554"/>
          </a:xfrm>
          <a:prstGeom prst="rect">
            <a:avLst/>
          </a:prstGeom>
          <a:noFill/>
        </p:spPr>
        <p:txBody>
          <a:bodyPr wrap="square" rtlCol="0">
            <a:spAutoFit/>
          </a:bodyPr>
          <a:lstStyle/>
          <a:p>
            <a:r>
              <a:rPr lang="zh-CN" altLang="en-US" sz="1600" dirty="0" smtClean="0">
                <a:solidFill>
                  <a:schemeClr val="bg1"/>
                </a:solidFill>
                <a:latin typeface="微软雅黑" panose="020B0503020204020204" pitchFamily="34" charset="-122"/>
                <a:ea typeface="微软雅黑" panose="020B0503020204020204" pitchFamily="34" charset="-122"/>
              </a:rPr>
              <a:t>二、税收管理改革改什么</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5" name="TextBox 5"/>
          <p:cNvSpPr txBox="1">
            <a:spLocks noChangeArrowheads="1"/>
          </p:cNvSpPr>
          <p:nvPr userDrawn="1"/>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F7136423-7FFD-4444-B148-BA226949392A}"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2_节标题">
    <p:spTree>
      <p:nvGrpSpPr>
        <p:cNvPr id="1" name=""/>
        <p:cNvGrpSpPr/>
        <p:nvPr/>
      </p:nvGrpSpPr>
      <p:grpSpPr>
        <a:xfrm>
          <a:off x="0" y="0"/>
          <a:ext cx="0" cy="0"/>
          <a:chOff x="0" y="0"/>
          <a:chExt cx="0" cy="0"/>
        </a:xfrm>
      </p:grpSpPr>
      <p:pic>
        <p:nvPicPr>
          <p:cNvPr id="17"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TextBox 3"/>
          <p:cNvSpPr txBox="1">
            <a:spLocks noChangeArrowheads="1"/>
          </p:cNvSpPr>
          <p:nvPr userDrawn="1"/>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19" name="Picture 2"/>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TextBox 3"/>
          <p:cNvSpPr txBox="1">
            <a:spLocks noChangeArrowheads="1"/>
          </p:cNvSpPr>
          <p:nvPr userDrawn="1"/>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地 方 税 </a:t>
            </a:r>
            <a:r>
              <a:rPr lang="zh-CN" altLang="en-US" sz="1300" b="1" dirty="0">
                <a:solidFill>
                  <a:schemeClr val="bg1"/>
                </a:solidFill>
                <a:latin typeface="黑体" panose="02010609060101010101" pitchFamily="2" charset="-122"/>
                <a:ea typeface="黑体" panose="02010609060101010101" pitchFamily="2" charset="-122"/>
              </a:rPr>
              <a:t>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LOCAL TAXATION BUREAU</a:t>
            </a:r>
            <a:endParaRPr lang="zh-CN" altLang="en-US" sz="1100" b="1" dirty="0">
              <a:solidFill>
                <a:schemeClr val="bg1"/>
              </a:solidFill>
              <a:latin typeface="Calibri" panose="020F0502020204030204" pitchFamily="34" charset="0"/>
            </a:endParaRPr>
          </a:p>
        </p:txBody>
      </p:sp>
      <p:pic>
        <p:nvPicPr>
          <p:cNvPr id="22" name="Picture 2"/>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TextBox 23"/>
          <p:cNvSpPr txBox="1"/>
          <p:nvPr userDrawn="1"/>
        </p:nvSpPr>
        <p:spPr>
          <a:xfrm>
            <a:off x="5292080" y="66110"/>
            <a:ext cx="3851920" cy="338554"/>
          </a:xfrm>
          <a:prstGeom prst="rect">
            <a:avLst/>
          </a:prstGeom>
          <a:noFill/>
        </p:spPr>
        <p:txBody>
          <a:bodyPr wrap="square" rtlCol="0">
            <a:spAutoFit/>
          </a:bodyPr>
          <a:lstStyle/>
          <a:p>
            <a:r>
              <a:rPr lang="zh-CN" altLang="en-US" sz="1600" dirty="0" smtClean="0">
                <a:solidFill>
                  <a:schemeClr val="bg1"/>
                </a:solidFill>
                <a:latin typeface="微软雅黑" panose="020B0503020204020204" pitchFamily="34" charset="-122"/>
                <a:ea typeface="微软雅黑" panose="020B0503020204020204" pitchFamily="34" charset="-122"/>
              </a:rPr>
              <a:t>三、税收管理改革怎么改</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5" name="TextBox 5"/>
          <p:cNvSpPr txBox="1">
            <a:spLocks noChangeArrowheads="1"/>
          </p:cNvSpPr>
          <p:nvPr userDrawn="1"/>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F7136423-7FFD-4444-B148-BA226949392A}"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3_节标题">
    <p:spTree>
      <p:nvGrpSpPr>
        <p:cNvPr id="1" name=""/>
        <p:cNvGrpSpPr/>
        <p:nvPr/>
      </p:nvGrpSpPr>
      <p:grpSpPr>
        <a:xfrm>
          <a:off x="0" y="0"/>
          <a:ext cx="0" cy="0"/>
          <a:chOff x="0" y="0"/>
          <a:chExt cx="0" cy="0"/>
        </a:xfrm>
      </p:grpSpPr>
      <p:pic>
        <p:nvPicPr>
          <p:cNvPr id="17"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TextBox 3"/>
          <p:cNvSpPr txBox="1">
            <a:spLocks noChangeArrowheads="1"/>
          </p:cNvSpPr>
          <p:nvPr userDrawn="1"/>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19" name="Picture 2"/>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TextBox 3"/>
          <p:cNvSpPr txBox="1">
            <a:spLocks noChangeArrowheads="1"/>
          </p:cNvSpPr>
          <p:nvPr userDrawn="1"/>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地 方 税 </a:t>
            </a:r>
            <a:r>
              <a:rPr lang="zh-CN" altLang="en-US" sz="1300" b="1" dirty="0">
                <a:solidFill>
                  <a:schemeClr val="bg1"/>
                </a:solidFill>
                <a:latin typeface="黑体" panose="02010609060101010101" pitchFamily="2" charset="-122"/>
                <a:ea typeface="黑体" panose="02010609060101010101" pitchFamily="2" charset="-122"/>
              </a:rPr>
              <a:t>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LOCAL TAXATION BUREAU</a:t>
            </a:r>
            <a:endParaRPr lang="zh-CN" altLang="en-US" sz="1100" b="1" dirty="0">
              <a:solidFill>
                <a:schemeClr val="bg1"/>
              </a:solidFill>
              <a:latin typeface="Calibri" panose="020F0502020204030204" pitchFamily="34" charset="0"/>
            </a:endParaRPr>
          </a:p>
        </p:txBody>
      </p:sp>
      <p:pic>
        <p:nvPicPr>
          <p:cNvPr id="22" name="Picture 2"/>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 name="Picture 6"/>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TextBox 23"/>
          <p:cNvSpPr txBox="1"/>
          <p:nvPr userDrawn="1"/>
        </p:nvSpPr>
        <p:spPr>
          <a:xfrm>
            <a:off x="5292080" y="66110"/>
            <a:ext cx="3851920" cy="338554"/>
          </a:xfrm>
          <a:prstGeom prst="rect">
            <a:avLst/>
          </a:prstGeom>
          <a:noFill/>
        </p:spPr>
        <p:txBody>
          <a:bodyPr wrap="square" rtlCol="0">
            <a:spAutoFit/>
          </a:bodyPr>
          <a:lstStyle/>
          <a:p>
            <a:r>
              <a:rPr lang="zh-CN" altLang="en-US" sz="1600" dirty="0" smtClean="0">
                <a:solidFill>
                  <a:schemeClr val="bg1"/>
                </a:solidFill>
                <a:latin typeface="微软雅黑" panose="020B0503020204020204" pitchFamily="34" charset="-122"/>
                <a:ea typeface="微软雅黑" panose="020B0503020204020204" pitchFamily="34" charset="-122"/>
              </a:rPr>
              <a:t>四、需要说明的几个问题</a:t>
            </a:r>
          </a:p>
        </p:txBody>
      </p:sp>
      <p:sp>
        <p:nvSpPr>
          <p:cNvPr id="25" name="TextBox 5"/>
          <p:cNvSpPr txBox="1">
            <a:spLocks noChangeArrowheads="1"/>
          </p:cNvSpPr>
          <p:nvPr userDrawn="1"/>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F7136423-7FFD-4444-B148-BA226949392A}"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146752" y="89039"/>
            <a:ext cx="7983996" cy="560317"/>
          </a:xfrm>
        </p:spPr>
        <p:txBody>
          <a:bodyPr>
            <a:normAutofit/>
          </a:bodyPr>
          <a:lstStyle>
            <a:lvl1pPr algn="l">
              <a:defRPr sz="2400">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en-US" dirty="0"/>
          </a:p>
        </p:txBody>
      </p:sp>
      <p:cxnSp>
        <p:nvCxnSpPr>
          <p:cNvPr id="8" name="直接连接符 7"/>
          <p:cNvCxnSpPr/>
          <p:nvPr userDrawn="1"/>
        </p:nvCxnSpPr>
        <p:spPr>
          <a:xfrm>
            <a:off x="1126435" y="715621"/>
            <a:ext cx="8004313" cy="0"/>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3" name="矩形 2"/>
          <p:cNvSpPr/>
          <p:nvPr userDrawn="1"/>
        </p:nvSpPr>
        <p:spPr>
          <a:xfrm>
            <a:off x="3794077" y="6529612"/>
            <a:ext cx="1978924" cy="307777"/>
          </a:xfrm>
          <a:prstGeom prst="rect">
            <a:avLst/>
          </a:prstGeom>
        </p:spPr>
        <p:txBody>
          <a:bodyPr wrap="square">
            <a:spAutoFit/>
          </a:bodyPr>
          <a:lstStyle/>
          <a:p>
            <a:pPr algn="ct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第</a:t>
            </a:r>
            <a:fld id="{B50F879C-A68C-4472-B252-A9435DBA2BA2}" type="slidenum">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pPr algn="ctr"/>
              <a:t>‹#›</a:t>
            </a:fld>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页</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5" name="TextBox 4"/>
          <p:cNvSpPr txBox="1"/>
          <p:nvPr userDrawn="1"/>
        </p:nvSpPr>
        <p:spPr>
          <a:xfrm>
            <a:off x="13642" y="6529612"/>
            <a:ext cx="1719619" cy="307777"/>
          </a:xfrm>
          <a:prstGeom prst="rect">
            <a:avLst/>
          </a:prstGeom>
          <a:noFill/>
        </p:spPr>
        <p:txBody>
          <a:bodyPr wrap="square" rtlCol="0">
            <a:spAutoFit/>
          </a:bodyPr>
          <a:lstStyle/>
          <a:p>
            <a:pPr algn="ctr"/>
            <a:fld id="{0CE70B00-E614-48E8-8670-215347E5CAD9}" type="datetime2">
              <a:rPr lang="zh-CN" altLang="en-US" sz="1400" smtClean="0">
                <a:solidFill>
                  <a:schemeClr val="bg1"/>
                </a:solidFill>
                <a:latin typeface="微软雅黑" panose="020B0503020204020204" pitchFamily="34" charset="-122"/>
                <a:ea typeface="微软雅黑" panose="020B0503020204020204" pitchFamily="34" charset="-122"/>
              </a:rPr>
              <a:pPr algn="ctr"/>
              <a:t>2024年12月13日</a:t>
            </a:fld>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7" name="TextBox 6"/>
          <p:cNvSpPr txBox="1"/>
          <p:nvPr userDrawn="1"/>
        </p:nvSpPr>
        <p:spPr>
          <a:xfrm>
            <a:off x="6987654" y="6533372"/>
            <a:ext cx="2156346" cy="307777"/>
          </a:xfrm>
          <a:prstGeom prst="rect">
            <a:avLst/>
          </a:prstGeom>
          <a:noFill/>
        </p:spPr>
        <p:txBody>
          <a:bodyPr wrap="square" rtlCol="0">
            <a:spAutoFit/>
          </a:bodyPr>
          <a:lstStyle/>
          <a:p>
            <a:r>
              <a:rPr lang="zh-CN" altLang="en-US" sz="1400" dirty="0" smtClean="0">
                <a:solidFill>
                  <a:schemeClr val="bg1"/>
                </a:solidFill>
                <a:latin typeface="微软雅黑" panose="020B0503020204020204" pitchFamily="34" charset="-122"/>
                <a:ea typeface="微软雅黑" panose="020B0503020204020204" pitchFamily="34" charset="-122"/>
              </a:rPr>
              <a:t>信息化战略规划咨询项目</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grpSp>
        <p:nvGrpSpPr>
          <p:cNvPr id="2" name="组合 6"/>
          <p:cNvGrpSpPr/>
          <p:nvPr userDrawn="1"/>
        </p:nvGrpSpPr>
        <p:grpSpPr bwMode="auto">
          <a:xfrm>
            <a:off x="-468313" y="-128588"/>
            <a:ext cx="7993063" cy="1685926"/>
            <a:chOff x="-468560" y="-127968"/>
            <a:chExt cx="7992888" cy="1684760"/>
          </a:xfrm>
        </p:grpSpPr>
        <p:cxnSp>
          <p:nvCxnSpPr>
            <p:cNvPr id="3" name="直接连接符 2"/>
            <p:cNvCxnSpPr/>
            <p:nvPr/>
          </p:nvCxnSpPr>
          <p:spPr>
            <a:xfrm flipV="1">
              <a:off x="52130" y="549426"/>
              <a:ext cx="7472198" cy="0"/>
            </a:xfrm>
            <a:prstGeom prst="line">
              <a:avLst/>
            </a:prstGeom>
            <a:ln w="31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a:off x="179127" y="531"/>
              <a:ext cx="0" cy="1556261"/>
            </a:xfrm>
            <a:prstGeom prst="line">
              <a:avLst/>
            </a:prstGeom>
            <a:ln w="31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50542" y="403477"/>
              <a:ext cx="287332" cy="287139"/>
            </a:xfrm>
            <a:prstGeom prst="ellipse">
              <a:avLst/>
            </a:prstGeom>
            <a:solidFill>
              <a:srgbClr val="0070C0"/>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 name="椭圆 5"/>
            <p:cNvSpPr/>
            <p:nvPr/>
          </p:nvSpPr>
          <p:spPr>
            <a:xfrm>
              <a:off x="-238377" y="127443"/>
              <a:ext cx="842945" cy="842380"/>
            </a:xfrm>
            <a:prstGeom prst="ellipse">
              <a:avLst/>
            </a:prstGeom>
            <a:noFill/>
            <a:ln w="31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 name="椭圆 6"/>
            <p:cNvSpPr/>
            <p:nvPr/>
          </p:nvSpPr>
          <p:spPr>
            <a:xfrm>
              <a:off x="-468560" y="-127968"/>
              <a:ext cx="1368396" cy="1367480"/>
            </a:xfrm>
            <a:prstGeom prst="ellipse">
              <a:avLst/>
            </a:prstGeom>
            <a:noFill/>
            <a:ln w="3175">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sp>
        <p:nvSpPr>
          <p:cNvPr id="8" name="矩形 7"/>
          <p:cNvSpPr/>
          <p:nvPr userDrawn="1"/>
        </p:nvSpPr>
        <p:spPr>
          <a:xfrm>
            <a:off x="8243888" y="6583363"/>
            <a:ext cx="914400" cy="29368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cxnSp>
        <p:nvCxnSpPr>
          <p:cNvPr id="9" name="直接连接符 8"/>
          <p:cNvCxnSpPr/>
          <p:nvPr userDrawn="1"/>
        </p:nvCxnSpPr>
        <p:spPr>
          <a:xfrm>
            <a:off x="8172450" y="6524625"/>
            <a:ext cx="882650" cy="0"/>
          </a:xfrm>
          <a:prstGeom prst="line">
            <a:avLst/>
          </a:prstGeom>
          <a:ln w="31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userDrawn="1"/>
        </p:nvCxnSpPr>
        <p:spPr>
          <a:xfrm>
            <a:off x="8172450" y="6524625"/>
            <a:ext cx="0" cy="250825"/>
          </a:xfrm>
          <a:prstGeom prst="line">
            <a:avLst/>
          </a:prstGeom>
          <a:ln w="31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userDrawn="1"/>
        </p:nvCxnSpPr>
        <p:spPr>
          <a:xfrm>
            <a:off x="250825" y="6775450"/>
            <a:ext cx="7921625" cy="0"/>
          </a:xfrm>
          <a:prstGeom prst="line">
            <a:avLst/>
          </a:prstGeom>
          <a:ln w="31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2" name="TextBox 20"/>
          <p:cNvSpPr txBox="1">
            <a:spLocks noChangeArrowheads="1"/>
          </p:cNvSpPr>
          <p:nvPr userDrawn="1"/>
        </p:nvSpPr>
        <p:spPr bwMode="auto">
          <a:xfrm>
            <a:off x="8213725" y="6611938"/>
            <a:ext cx="1008063" cy="21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en-US" altLang="zh-CN" sz="800" dirty="0" smtClean="0">
                <a:solidFill>
                  <a:schemeClr val="bg1"/>
                </a:solidFill>
                <a:latin typeface="微软雅黑" panose="020B0503020204020204" pitchFamily="34" charset="-122"/>
                <a:ea typeface="微软雅黑" panose="020B0503020204020204" pitchFamily="34" charset="-122"/>
              </a:rPr>
              <a:t>PAGE </a:t>
            </a:r>
            <a:fld id="{45327B19-CFCF-434B-BBD0-A9DF16D916A3}" type="slidenum">
              <a:rPr lang="en-US" altLang="zh-CN" sz="800" dirty="0" smtClean="0">
                <a:solidFill>
                  <a:schemeClr val="bg1"/>
                </a:solidFill>
                <a:latin typeface="微软雅黑" panose="020B0503020204020204" pitchFamily="34" charset="-122"/>
                <a:ea typeface="微软雅黑" panose="020B0503020204020204" pitchFamily="34" charset="-122"/>
              </a:rPr>
              <a:pPr eaLnBrk="1" hangingPunct="1">
                <a:defRPr/>
              </a:pPr>
              <a:t>‹#›</a:t>
            </a:fld>
            <a:r>
              <a:rPr lang="en-US" altLang="zh-CN" sz="800" dirty="0" smtClean="0">
                <a:solidFill>
                  <a:schemeClr val="bg1"/>
                </a:solidFill>
                <a:latin typeface="微软雅黑" panose="020B0503020204020204" pitchFamily="34" charset="-122"/>
                <a:ea typeface="微软雅黑" panose="020B0503020204020204" pitchFamily="34" charset="-122"/>
              </a:rPr>
              <a:t>/46</a:t>
            </a:r>
            <a:endParaRPr lang="zh-CN" altLang="en-US" sz="800" smtClean="0">
              <a:solidFill>
                <a:schemeClr val="bg1"/>
              </a:solidFill>
              <a:latin typeface="微软雅黑" panose="020B0503020204020204" pitchFamily="34" charset="-122"/>
              <a:ea typeface="微软雅黑" panose="020B0503020204020204" pitchFamily="34" charset="-122"/>
            </a:endParaRPr>
          </a:p>
        </p:txBody>
      </p:sp>
      <p:pic>
        <p:nvPicPr>
          <p:cNvPr id="13" name="Picture 8" descr="未标题-1"/>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80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日期占位符 3"/>
          <p:cNvSpPr>
            <a:spLocks noGrp="1"/>
          </p:cNvSpPr>
          <p:nvPr>
            <p:ph type="dt" sz="half" idx="10"/>
          </p:nvPr>
        </p:nvSpPr>
        <p:spPr/>
        <p:txBody>
          <a:bodyPr/>
          <a:lstStyle>
            <a:lvl1pPr>
              <a:defRPr/>
            </a:lvl1pPr>
          </a:lstStyle>
          <a:p>
            <a:pPr>
              <a:defRPr/>
            </a:pPr>
            <a:fld id="{FD830641-C501-478A-A551-533EF9A2C0DC}" type="datetimeFigureOut">
              <a:rPr lang="zh-CN" altLang="en-US"/>
              <a:pPr>
                <a:defRPr/>
              </a:pPr>
              <a:t>2024/12/13</a:t>
            </a:fld>
            <a:endParaRPr lang="zh-CN" altLang="en-US"/>
          </a:p>
        </p:txBody>
      </p:sp>
      <p:sp>
        <p:nvSpPr>
          <p:cNvPr id="15" name="页脚占位符 4"/>
          <p:cNvSpPr>
            <a:spLocks noGrp="1"/>
          </p:cNvSpPr>
          <p:nvPr>
            <p:ph type="ftr" sz="quarter" idx="11"/>
          </p:nvPr>
        </p:nvSpPr>
        <p:spPr/>
        <p:txBody>
          <a:bodyPr/>
          <a:lstStyle>
            <a:lvl1pPr>
              <a:defRPr/>
            </a:lvl1pPr>
          </a:lstStyle>
          <a:p>
            <a:pPr>
              <a:defRPr/>
            </a:pPr>
            <a:endParaRPr lang="zh-CN" altLang="en-US"/>
          </a:p>
        </p:txBody>
      </p:sp>
      <p:sp>
        <p:nvSpPr>
          <p:cNvPr id="16" name="灯片编号占位符 5"/>
          <p:cNvSpPr>
            <a:spLocks noGrp="1"/>
          </p:cNvSpPr>
          <p:nvPr>
            <p:ph type="sldNum" sz="quarter" idx="12"/>
          </p:nvPr>
        </p:nvSpPr>
        <p:spPr/>
        <p:txBody>
          <a:bodyPr/>
          <a:lstStyle>
            <a:lvl1pPr>
              <a:defRPr smtClean="0"/>
            </a:lvl1pPr>
          </a:lstStyle>
          <a:p>
            <a:pPr>
              <a:defRPr/>
            </a:pPr>
            <a:fld id="{E36DEA27-DC15-4670-8896-1BEE4C99A135}"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146752" y="89039"/>
            <a:ext cx="7983996" cy="560317"/>
          </a:xfrm>
        </p:spPr>
        <p:txBody>
          <a:bodyPr>
            <a:normAutofit/>
          </a:bodyPr>
          <a:lstStyle>
            <a:lvl1pPr algn="l">
              <a:defRPr sz="2400">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en-US" dirty="0"/>
          </a:p>
        </p:txBody>
      </p:sp>
      <p:cxnSp>
        <p:nvCxnSpPr>
          <p:cNvPr id="8" name="直接连接符 7"/>
          <p:cNvCxnSpPr/>
          <p:nvPr userDrawn="1"/>
        </p:nvCxnSpPr>
        <p:spPr>
          <a:xfrm>
            <a:off x="1126435" y="715621"/>
            <a:ext cx="8004313" cy="0"/>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3" name="矩形 2"/>
          <p:cNvSpPr/>
          <p:nvPr userDrawn="1"/>
        </p:nvSpPr>
        <p:spPr>
          <a:xfrm>
            <a:off x="3794077" y="6529612"/>
            <a:ext cx="1978924" cy="307777"/>
          </a:xfrm>
          <a:prstGeom prst="rect">
            <a:avLst/>
          </a:prstGeom>
        </p:spPr>
        <p:txBody>
          <a:bodyPr wrap="square">
            <a:spAutoFit/>
          </a:bodyPr>
          <a:lstStyle/>
          <a:p>
            <a:pPr algn="ctr"/>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第</a:t>
            </a:r>
            <a:fld id="{B50F879C-A68C-4472-B252-A9435DBA2BA2}" type="slidenum">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pPr algn="ctr"/>
              <a:t>‹#›</a:t>
            </a:fld>
            <a:r>
              <a:rPr lang="zh-CN" altLang="en-US" sz="1400" dirty="0" smtClean="0">
                <a:solidFill>
                  <a:schemeClr val="bg1">
                    <a:lumMod val="95000"/>
                  </a:schemeClr>
                </a:solidFill>
                <a:latin typeface="微软雅黑" panose="020B0503020204020204" pitchFamily="34" charset="-122"/>
                <a:ea typeface="微软雅黑" panose="020B0503020204020204" pitchFamily="34" charset="-122"/>
              </a:rPr>
              <a:t>页</a:t>
            </a:r>
            <a:endParaRPr lang="zh-CN" altLang="en-US" sz="14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5" name="TextBox 4"/>
          <p:cNvSpPr txBox="1"/>
          <p:nvPr userDrawn="1"/>
        </p:nvSpPr>
        <p:spPr>
          <a:xfrm>
            <a:off x="13642" y="6529612"/>
            <a:ext cx="1719619" cy="307777"/>
          </a:xfrm>
          <a:prstGeom prst="rect">
            <a:avLst/>
          </a:prstGeom>
          <a:noFill/>
        </p:spPr>
        <p:txBody>
          <a:bodyPr wrap="square" rtlCol="0">
            <a:spAutoFit/>
          </a:bodyPr>
          <a:lstStyle/>
          <a:p>
            <a:pPr algn="ctr"/>
            <a:fld id="{0CE70B00-E614-48E8-8670-215347E5CAD9}" type="datetime2">
              <a:rPr lang="zh-CN" altLang="en-US" sz="1400" smtClean="0">
                <a:solidFill>
                  <a:schemeClr val="bg1"/>
                </a:solidFill>
                <a:latin typeface="微软雅黑" panose="020B0503020204020204" pitchFamily="34" charset="-122"/>
                <a:ea typeface="微软雅黑" panose="020B0503020204020204" pitchFamily="34" charset="-122"/>
              </a:rPr>
              <a:pPr algn="ctr"/>
              <a:t>2024年12月13日</a:t>
            </a:fld>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7" name="TextBox 6"/>
          <p:cNvSpPr txBox="1"/>
          <p:nvPr userDrawn="1"/>
        </p:nvSpPr>
        <p:spPr>
          <a:xfrm>
            <a:off x="6987654" y="6533372"/>
            <a:ext cx="2156346" cy="307777"/>
          </a:xfrm>
          <a:prstGeom prst="rect">
            <a:avLst/>
          </a:prstGeom>
          <a:noFill/>
        </p:spPr>
        <p:txBody>
          <a:bodyPr wrap="square" rtlCol="0">
            <a:spAutoFit/>
          </a:bodyPr>
          <a:lstStyle/>
          <a:p>
            <a:r>
              <a:rPr lang="zh-CN" altLang="en-US" sz="1400" dirty="0" smtClean="0">
                <a:solidFill>
                  <a:schemeClr val="bg1"/>
                </a:solidFill>
                <a:latin typeface="微软雅黑" panose="020B0503020204020204" pitchFamily="34" charset="-122"/>
                <a:ea typeface="微软雅黑" panose="020B0503020204020204" pitchFamily="34" charset="-122"/>
              </a:rPr>
              <a:t>信息化战略规划咨询项目</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2024/12/13</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4.png"/><Relationship Id="rId4" Type="http://schemas.openxmlformats.org/officeDocument/2006/relationships/image" Target="../media/image2.jpe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7" cstate="print"/>
          <a:srcRect/>
          <a:stretch>
            <a:fillRect/>
          </a:stretch>
        </p:blipFill>
        <p:spPr bwMode="auto">
          <a:xfrm>
            <a:off x="0" y="0"/>
            <a:ext cx="467544" cy="599005"/>
          </a:xfrm>
          <a:prstGeom prst="rect">
            <a:avLst/>
          </a:prstGeom>
          <a:noFill/>
        </p:spPr>
      </p:pic>
      <p:pic>
        <p:nvPicPr>
          <p:cNvPr id="18" name="Picture 2" descr="H:\图片1.png"/>
          <p:cNvPicPr>
            <a:picLocks noChangeAspect="1" noChangeArrowheads="1"/>
          </p:cNvPicPr>
          <p:nvPr/>
        </p:nvPicPr>
        <p:blipFill>
          <a:blip r:embed="rId8" cstate="print"/>
          <a:srcRect/>
          <a:stretch>
            <a:fillRect/>
          </a:stretch>
        </p:blipFill>
        <p:spPr bwMode="auto">
          <a:xfrm flipH="1">
            <a:off x="8103152" y="5286388"/>
            <a:ext cx="1040848" cy="1095372"/>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16" name="MH_Others_1"/>
          <p:cNvSpPr/>
          <p:nvPr>
            <p:custDataLst>
              <p:tags r:id="rId1"/>
            </p:custDataLst>
          </p:nvPr>
        </p:nvSpPr>
        <p:spPr bwMode="auto">
          <a:xfrm>
            <a:off x="1643043" y="2071677"/>
            <a:ext cx="2357453" cy="2463001"/>
          </a:xfrm>
          <a:custGeom>
            <a:avLst/>
            <a:gdLst>
              <a:gd name="T0" fmla="*/ 2147483646 w 3056"/>
              <a:gd name="T1" fmla="*/ 2147483646 h 5429"/>
              <a:gd name="T2" fmla="*/ 2147483646 w 3056"/>
              <a:gd name="T3" fmla="*/ 2147483646 h 5429"/>
              <a:gd name="T4" fmla="*/ 2147483646 w 3056"/>
              <a:gd name="T5" fmla="*/ 388832290 h 5429"/>
              <a:gd name="T6" fmla="*/ 2147483646 w 3056"/>
              <a:gd name="T7" fmla="*/ 345615213 h 5429"/>
              <a:gd name="T8" fmla="*/ 2147483646 w 3056"/>
              <a:gd name="T9" fmla="*/ 2147483646 h 5429"/>
              <a:gd name="T10" fmla="*/ 2147483646 w 3056"/>
              <a:gd name="T11" fmla="*/ 2147483646 h 5429"/>
              <a:gd name="T12" fmla="*/ 2147483646 w 3056"/>
              <a:gd name="T13" fmla="*/ 2147483646 h 5429"/>
              <a:gd name="T14" fmla="*/ 2147483646 w 3056"/>
              <a:gd name="T15" fmla="*/ 2147483646 h 5429"/>
              <a:gd name="T16" fmla="*/ 2147483646 w 3056"/>
              <a:gd name="T17" fmla="*/ 2147483646 h 5429"/>
              <a:gd name="T18" fmla="*/ 2147483646 w 3056"/>
              <a:gd name="T19" fmla="*/ 2147483646 h 5429"/>
              <a:gd name="T20" fmla="*/ 475747481 w 3056"/>
              <a:gd name="T21" fmla="*/ 2147483646 h 5429"/>
              <a:gd name="T22" fmla="*/ 432463999 w 3056"/>
              <a:gd name="T23" fmla="*/ 2147483646 h 5429"/>
              <a:gd name="T24" fmla="*/ 2147483646 w 3056"/>
              <a:gd name="T25" fmla="*/ 2147483646 h 5429"/>
              <a:gd name="T26" fmla="*/ 2147483646 w 3056"/>
              <a:gd name="T27" fmla="*/ 2147483646 h 5429"/>
              <a:gd name="T28" fmla="*/ 2147483646 w 3056"/>
              <a:gd name="T29" fmla="*/ 2147483646 h 5429"/>
              <a:gd name="T30" fmla="*/ 2147483646 w 3056"/>
              <a:gd name="T31" fmla="*/ 2147483646 h 5429"/>
              <a:gd name="T32" fmla="*/ 2147483646 w 3056"/>
              <a:gd name="T33" fmla="*/ 2147483646 h 5429"/>
              <a:gd name="T34" fmla="*/ 2147483646 w 3056"/>
              <a:gd name="T35" fmla="*/ 2147483646 h 5429"/>
              <a:gd name="T36" fmla="*/ 2147483646 w 3056"/>
              <a:gd name="T37" fmla="*/ 2147483646 h 5429"/>
              <a:gd name="T38" fmla="*/ 2147483646 w 3056"/>
              <a:gd name="T39" fmla="*/ 2147483646 h 5429"/>
              <a:gd name="T40" fmla="*/ 2147483646 w 3056"/>
              <a:gd name="T41" fmla="*/ 2147483646 h 5429"/>
              <a:gd name="T42" fmla="*/ 2147483646 w 3056"/>
              <a:gd name="T43" fmla="*/ 2147483646 h 5429"/>
              <a:gd name="T44" fmla="*/ 2147483646 w 3056"/>
              <a:gd name="T45" fmla="*/ 2147483646 h 5429"/>
              <a:gd name="T46" fmla="*/ 2147483646 w 3056"/>
              <a:gd name="T47" fmla="*/ 2147483646 h 5429"/>
              <a:gd name="T48" fmla="*/ 2147483646 w 3056"/>
              <a:gd name="T49" fmla="*/ 2147483646 h 5429"/>
              <a:gd name="T50" fmla="*/ 2147483646 w 3056"/>
              <a:gd name="T51" fmla="*/ 2147483646 h 5429"/>
              <a:gd name="T52" fmla="*/ 2147483646 w 3056"/>
              <a:gd name="T53" fmla="*/ 2147483646 h 5429"/>
              <a:gd name="T54" fmla="*/ 2147483646 w 3056"/>
              <a:gd name="T55" fmla="*/ 2147483646 h 5429"/>
              <a:gd name="T56" fmla="*/ 2147483646 w 3056"/>
              <a:gd name="T57" fmla="*/ 2147483646 h 5429"/>
              <a:gd name="T58" fmla="*/ 2147483646 w 3056"/>
              <a:gd name="T59" fmla="*/ 2147483646 h 5429"/>
              <a:gd name="T60" fmla="*/ 2147483646 w 3056"/>
              <a:gd name="T61" fmla="*/ 2147483646 h 5429"/>
              <a:gd name="T62" fmla="*/ 2147483646 w 3056"/>
              <a:gd name="T63" fmla="*/ 2147483646 h 5429"/>
              <a:gd name="T64" fmla="*/ 2147483646 w 3056"/>
              <a:gd name="T65" fmla="*/ 2147483646 h 5429"/>
              <a:gd name="T66" fmla="*/ 2147483646 w 3056"/>
              <a:gd name="T67" fmla="*/ 2147483646 h 5429"/>
              <a:gd name="T68" fmla="*/ 2147483646 w 3056"/>
              <a:gd name="T69" fmla="*/ 2147483646 h 5429"/>
              <a:gd name="T70" fmla="*/ 2147483646 w 3056"/>
              <a:gd name="T71" fmla="*/ 2147483646 h 5429"/>
              <a:gd name="T72" fmla="*/ 2147483646 w 3056"/>
              <a:gd name="T73" fmla="*/ 2147483646 h 5429"/>
              <a:gd name="T74" fmla="*/ 2147483646 w 3056"/>
              <a:gd name="T75" fmla="*/ 2147483646 h 5429"/>
              <a:gd name="T76" fmla="*/ 2147483646 w 3056"/>
              <a:gd name="T77" fmla="*/ 2147483646 h 5429"/>
              <a:gd name="T78" fmla="*/ 2147483646 w 3056"/>
              <a:gd name="T79" fmla="*/ 2147483646 h 5429"/>
              <a:gd name="T80" fmla="*/ 2147483646 w 3056"/>
              <a:gd name="T81" fmla="*/ 2147483646 h 5429"/>
              <a:gd name="T82" fmla="*/ 2147483646 w 3056"/>
              <a:gd name="T83" fmla="*/ 2147483646 h 5429"/>
              <a:gd name="T84" fmla="*/ 2147483646 w 3056"/>
              <a:gd name="T85" fmla="*/ 2147483646 h 5429"/>
              <a:gd name="T86" fmla="*/ 2147483646 w 3056"/>
              <a:gd name="T87" fmla="*/ 2147483646 h 5429"/>
              <a:gd name="T88" fmla="*/ 2147483646 w 3056"/>
              <a:gd name="T89" fmla="*/ 2147483646 h 5429"/>
              <a:gd name="T90" fmla="*/ 2147483646 w 3056"/>
              <a:gd name="T91" fmla="*/ 2147483646 h 5429"/>
              <a:gd name="T92" fmla="*/ 2147483646 w 3056"/>
              <a:gd name="T93" fmla="*/ 2147483646 h 5429"/>
              <a:gd name="T94" fmla="*/ 2147483646 w 3056"/>
              <a:gd name="T95" fmla="*/ 2147483646 h 5429"/>
              <a:gd name="T96" fmla="*/ 2147483646 w 3056"/>
              <a:gd name="T97" fmla="*/ 2147483646 h 5429"/>
              <a:gd name="T98" fmla="*/ 2147483646 w 3056"/>
              <a:gd name="T99" fmla="*/ 2147483646 h 5429"/>
              <a:gd name="T100" fmla="*/ 2147483646 w 3056"/>
              <a:gd name="T101" fmla="*/ 2147483646 h 5429"/>
              <a:gd name="T102" fmla="*/ 2147483646 w 3056"/>
              <a:gd name="T103" fmla="*/ 2147483646 h 5429"/>
              <a:gd name="T104" fmla="*/ 2147483646 w 3056"/>
              <a:gd name="T105" fmla="*/ 2147483646 h 5429"/>
              <a:gd name="T106" fmla="*/ 2147483646 w 3056"/>
              <a:gd name="T107" fmla="*/ 2147483646 h 5429"/>
              <a:gd name="T108" fmla="*/ 2147483646 w 3056"/>
              <a:gd name="T109" fmla="*/ 2147483646 h 5429"/>
              <a:gd name="T110" fmla="*/ 2147483646 w 3056"/>
              <a:gd name="T111" fmla="*/ 2147483646 h 5429"/>
              <a:gd name="T112" fmla="*/ 2147483646 w 3056"/>
              <a:gd name="T113" fmla="*/ 2147483646 h 5429"/>
              <a:gd name="T114" fmla="*/ 2147483646 w 3056"/>
              <a:gd name="T115" fmla="*/ 2147483646 h 5429"/>
              <a:gd name="T116" fmla="*/ 2147483646 w 3056"/>
              <a:gd name="T117" fmla="*/ 2147483646 h 5429"/>
              <a:gd name="T118" fmla="*/ 2147483646 w 3056"/>
              <a:gd name="T119" fmla="*/ 2147483646 h 5429"/>
              <a:gd name="T120" fmla="*/ 2147483646 w 3056"/>
              <a:gd name="T121" fmla="*/ 2147483646 h 54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056" h="5429">
                <a:moveTo>
                  <a:pt x="2609" y="448"/>
                </a:moveTo>
                <a:lnTo>
                  <a:pt x="2609" y="448"/>
                </a:lnTo>
                <a:lnTo>
                  <a:pt x="2575" y="415"/>
                </a:lnTo>
                <a:lnTo>
                  <a:pt x="2538" y="383"/>
                </a:lnTo>
                <a:lnTo>
                  <a:pt x="2503" y="352"/>
                </a:lnTo>
                <a:lnTo>
                  <a:pt x="2465" y="322"/>
                </a:lnTo>
                <a:lnTo>
                  <a:pt x="2426" y="293"/>
                </a:lnTo>
                <a:lnTo>
                  <a:pt x="2388" y="265"/>
                </a:lnTo>
                <a:lnTo>
                  <a:pt x="2348" y="239"/>
                </a:lnTo>
                <a:lnTo>
                  <a:pt x="2307" y="213"/>
                </a:lnTo>
                <a:lnTo>
                  <a:pt x="2266" y="190"/>
                </a:lnTo>
                <a:lnTo>
                  <a:pt x="2224" y="168"/>
                </a:lnTo>
                <a:lnTo>
                  <a:pt x="2182" y="146"/>
                </a:lnTo>
                <a:lnTo>
                  <a:pt x="2138" y="127"/>
                </a:lnTo>
                <a:lnTo>
                  <a:pt x="2095" y="108"/>
                </a:lnTo>
                <a:lnTo>
                  <a:pt x="2049" y="91"/>
                </a:lnTo>
                <a:lnTo>
                  <a:pt x="2005" y="75"/>
                </a:lnTo>
                <a:lnTo>
                  <a:pt x="1960" y="61"/>
                </a:lnTo>
                <a:lnTo>
                  <a:pt x="1907" y="46"/>
                </a:lnTo>
                <a:lnTo>
                  <a:pt x="1853" y="34"/>
                </a:lnTo>
                <a:lnTo>
                  <a:pt x="1800" y="24"/>
                </a:lnTo>
                <a:lnTo>
                  <a:pt x="1746" y="15"/>
                </a:lnTo>
                <a:lnTo>
                  <a:pt x="1692" y="9"/>
                </a:lnTo>
                <a:lnTo>
                  <a:pt x="1638" y="3"/>
                </a:lnTo>
                <a:lnTo>
                  <a:pt x="1582" y="1"/>
                </a:lnTo>
                <a:lnTo>
                  <a:pt x="1527" y="0"/>
                </a:lnTo>
                <a:lnTo>
                  <a:pt x="1490" y="0"/>
                </a:lnTo>
                <a:lnTo>
                  <a:pt x="1451" y="2"/>
                </a:lnTo>
                <a:lnTo>
                  <a:pt x="1413" y="4"/>
                </a:lnTo>
                <a:lnTo>
                  <a:pt x="1376" y="8"/>
                </a:lnTo>
                <a:lnTo>
                  <a:pt x="1338" y="11"/>
                </a:lnTo>
                <a:lnTo>
                  <a:pt x="1302" y="17"/>
                </a:lnTo>
                <a:lnTo>
                  <a:pt x="1264" y="22"/>
                </a:lnTo>
                <a:lnTo>
                  <a:pt x="1227" y="29"/>
                </a:lnTo>
                <a:lnTo>
                  <a:pt x="1191" y="36"/>
                </a:lnTo>
                <a:lnTo>
                  <a:pt x="1154" y="45"/>
                </a:lnTo>
                <a:lnTo>
                  <a:pt x="1118" y="55"/>
                </a:lnTo>
                <a:lnTo>
                  <a:pt x="1083" y="65"/>
                </a:lnTo>
                <a:lnTo>
                  <a:pt x="1047" y="76"/>
                </a:lnTo>
                <a:lnTo>
                  <a:pt x="1012" y="88"/>
                </a:lnTo>
                <a:lnTo>
                  <a:pt x="977" y="102"/>
                </a:lnTo>
                <a:lnTo>
                  <a:pt x="942" y="115"/>
                </a:lnTo>
                <a:lnTo>
                  <a:pt x="909" y="130"/>
                </a:lnTo>
                <a:lnTo>
                  <a:pt x="875" y="146"/>
                </a:lnTo>
                <a:lnTo>
                  <a:pt x="841" y="161"/>
                </a:lnTo>
                <a:lnTo>
                  <a:pt x="808" y="179"/>
                </a:lnTo>
                <a:lnTo>
                  <a:pt x="775" y="197"/>
                </a:lnTo>
                <a:lnTo>
                  <a:pt x="743" y="216"/>
                </a:lnTo>
                <a:lnTo>
                  <a:pt x="712" y="235"/>
                </a:lnTo>
                <a:lnTo>
                  <a:pt x="680" y="255"/>
                </a:lnTo>
                <a:lnTo>
                  <a:pt x="649" y="277"/>
                </a:lnTo>
                <a:lnTo>
                  <a:pt x="619" y="300"/>
                </a:lnTo>
                <a:lnTo>
                  <a:pt x="589" y="322"/>
                </a:lnTo>
                <a:lnTo>
                  <a:pt x="559" y="345"/>
                </a:lnTo>
                <a:lnTo>
                  <a:pt x="531" y="370"/>
                </a:lnTo>
                <a:lnTo>
                  <a:pt x="502" y="395"/>
                </a:lnTo>
                <a:lnTo>
                  <a:pt x="474" y="421"/>
                </a:lnTo>
                <a:lnTo>
                  <a:pt x="447" y="448"/>
                </a:lnTo>
                <a:lnTo>
                  <a:pt x="420" y="475"/>
                </a:lnTo>
                <a:lnTo>
                  <a:pt x="395" y="503"/>
                </a:lnTo>
                <a:lnTo>
                  <a:pt x="369" y="531"/>
                </a:lnTo>
                <a:lnTo>
                  <a:pt x="345" y="561"/>
                </a:lnTo>
                <a:lnTo>
                  <a:pt x="322" y="589"/>
                </a:lnTo>
                <a:lnTo>
                  <a:pt x="298" y="619"/>
                </a:lnTo>
                <a:lnTo>
                  <a:pt x="276" y="650"/>
                </a:lnTo>
                <a:lnTo>
                  <a:pt x="255" y="681"/>
                </a:lnTo>
                <a:lnTo>
                  <a:pt x="235" y="712"/>
                </a:lnTo>
                <a:lnTo>
                  <a:pt x="215" y="744"/>
                </a:lnTo>
                <a:lnTo>
                  <a:pt x="197" y="776"/>
                </a:lnTo>
                <a:lnTo>
                  <a:pt x="179" y="808"/>
                </a:lnTo>
                <a:lnTo>
                  <a:pt x="161" y="841"/>
                </a:lnTo>
                <a:lnTo>
                  <a:pt x="145" y="875"/>
                </a:lnTo>
                <a:lnTo>
                  <a:pt x="129" y="909"/>
                </a:lnTo>
                <a:lnTo>
                  <a:pt x="115" y="943"/>
                </a:lnTo>
                <a:lnTo>
                  <a:pt x="101" y="977"/>
                </a:lnTo>
                <a:lnTo>
                  <a:pt x="88" y="1012"/>
                </a:lnTo>
                <a:lnTo>
                  <a:pt x="76" y="1047"/>
                </a:lnTo>
                <a:lnTo>
                  <a:pt x="65" y="1082"/>
                </a:lnTo>
                <a:lnTo>
                  <a:pt x="55" y="1118"/>
                </a:lnTo>
                <a:lnTo>
                  <a:pt x="45" y="1154"/>
                </a:lnTo>
                <a:lnTo>
                  <a:pt x="36" y="1191"/>
                </a:lnTo>
                <a:lnTo>
                  <a:pt x="28" y="1227"/>
                </a:lnTo>
                <a:lnTo>
                  <a:pt x="22" y="1264"/>
                </a:lnTo>
                <a:lnTo>
                  <a:pt x="16" y="1301"/>
                </a:lnTo>
                <a:lnTo>
                  <a:pt x="11" y="1338"/>
                </a:lnTo>
                <a:lnTo>
                  <a:pt x="7" y="1376"/>
                </a:lnTo>
                <a:lnTo>
                  <a:pt x="4" y="1413"/>
                </a:lnTo>
                <a:lnTo>
                  <a:pt x="2" y="1452"/>
                </a:lnTo>
                <a:lnTo>
                  <a:pt x="0" y="1489"/>
                </a:lnTo>
                <a:lnTo>
                  <a:pt x="0" y="1527"/>
                </a:lnTo>
                <a:lnTo>
                  <a:pt x="6" y="1667"/>
                </a:lnTo>
                <a:lnTo>
                  <a:pt x="10" y="1707"/>
                </a:lnTo>
                <a:lnTo>
                  <a:pt x="15" y="1746"/>
                </a:lnTo>
                <a:lnTo>
                  <a:pt x="22" y="1785"/>
                </a:lnTo>
                <a:lnTo>
                  <a:pt x="28" y="1823"/>
                </a:lnTo>
                <a:lnTo>
                  <a:pt x="36" y="1862"/>
                </a:lnTo>
                <a:lnTo>
                  <a:pt x="45" y="1900"/>
                </a:lnTo>
                <a:lnTo>
                  <a:pt x="55" y="1937"/>
                </a:lnTo>
                <a:lnTo>
                  <a:pt x="66" y="1975"/>
                </a:lnTo>
                <a:lnTo>
                  <a:pt x="78" y="2012"/>
                </a:lnTo>
                <a:lnTo>
                  <a:pt x="92" y="2049"/>
                </a:lnTo>
                <a:lnTo>
                  <a:pt x="105" y="2085"/>
                </a:lnTo>
                <a:lnTo>
                  <a:pt x="119" y="2122"/>
                </a:lnTo>
                <a:lnTo>
                  <a:pt x="136" y="2157"/>
                </a:lnTo>
                <a:lnTo>
                  <a:pt x="152" y="2193"/>
                </a:lnTo>
                <a:lnTo>
                  <a:pt x="170" y="2228"/>
                </a:lnTo>
                <a:lnTo>
                  <a:pt x="189" y="2262"/>
                </a:lnTo>
                <a:lnTo>
                  <a:pt x="195" y="2277"/>
                </a:lnTo>
                <a:lnTo>
                  <a:pt x="213" y="2312"/>
                </a:lnTo>
                <a:lnTo>
                  <a:pt x="242" y="2366"/>
                </a:lnTo>
                <a:lnTo>
                  <a:pt x="278" y="2439"/>
                </a:lnTo>
                <a:lnTo>
                  <a:pt x="323" y="2528"/>
                </a:lnTo>
                <a:lnTo>
                  <a:pt x="371" y="2631"/>
                </a:lnTo>
                <a:lnTo>
                  <a:pt x="422" y="2743"/>
                </a:lnTo>
                <a:lnTo>
                  <a:pt x="450" y="2804"/>
                </a:lnTo>
                <a:lnTo>
                  <a:pt x="476" y="2867"/>
                </a:lnTo>
                <a:lnTo>
                  <a:pt x="503" y="2931"/>
                </a:lnTo>
                <a:lnTo>
                  <a:pt x="530" y="2998"/>
                </a:lnTo>
                <a:lnTo>
                  <a:pt x="556" y="3065"/>
                </a:lnTo>
                <a:lnTo>
                  <a:pt x="582" y="3134"/>
                </a:lnTo>
                <a:lnTo>
                  <a:pt x="607" y="3202"/>
                </a:lnTo>
                <a:lnTo>
                  <a:pt x="630" y="3273"/>
                </a:lnTo>
                <a:lnTo>
                  <a:pt x="653" y="3343"/>
                </a:lnTo>
                <a:lnTo>
                  <a:pt x="674" y="3413"/>
                </a:lnTo>
                <a:lnTo>
                  <a:pt x="693" y="3483"/>
                </a:lnTo>
                <a:lnTo>
                  <a:pt x="711" y="3553"/>
                </a:lnTo>
                <a:lnTo>
                  <a:pt x="726" y="3621"/>
                </a:lnTo>
                <a:lnTo>
                  <a:pt x="739" y="3690"/>
                </a:lnTo>
                <a:lnTo>
                  <a:pt x="750" y="3756"/>
                </a:lnTo>
                <a:lnTo>
                  <a:pt x="754" y="3788"/>
                </a:lnTo>
                <a:lnTo>
                  <a:pt x="757" y="3822"/>
                </a:lnTo>
                <a:lnTo>
                  <a:pt x="760" y="3854"/>
                </a:lnTo>
                <a:lnTo>
                  <a:pt x="762" y="3885"/>
                </a:lnTo>
                <a:lnTo>
                  <a:pt x="763" y="3915"/>
                </a:lnTo>
                <a:lnTo>
                  <a:pt x="764" y="3946"/>
                </a:lnTo>
                <a:lnTo>
                  <a:pt x="783" y="4137"/>
                </a:lnTo>
                <a:lnTo>
                  <a:pt x="789" y="4160"/>
                </a:lnTo>
                <a:lnTo>
                  <a:pt x="796" y="4181"/>
                </a:lnTo>
                <a:lnTo>
                  <a:pt x="804" y="4202"/>
                </a:lnTo>
                <a:lnTo>
                  <a:pt x="813" y="4220"/>
                </a:lnTo>
                <a:lnTo>
                  <a:pt x="823" y="4237"/>
                </a:lnTo>
                <a:lnTo>
                  <a:pt x="833" y="4253"/>
                </a:lnTo>
                <a:lnTo>
                  <a:pt x="844" y="4267"/>
                </a:lnTo>
                <a:lnTo>
                  <a:pt x="855" y="4280"/>
                </a:lnTo>
                <a:lnTo>
                  <a:pt x="867" y="4291"/>
                </a:lnTo>
                <a:lnTo>
                  <a:pt x="880" y="4301"/>
                </a:lnTo>
                <a:lnTo>
                  <a:pt x="895" y="4309"/>
                </a:lnTo>
                <a:lnTo>
                  <a:pt x="909" y="4316"/>
                </a:lnTo>
                <a:lnTo>
                  <a:pt x="924" y="4321"/>
                </a:lnTo>
                <a:lnTo>
                  <a:pt x="941" y="4325"/>
                </a:lnTo>
                <a:lnTo>
                  <a:pt x="959" y="4328"/>
                </a:lnTo>
                <a:lnTo>
                  <a:pt x="976" y="4328"/>
                </a:lnTo>
                <a:lnTo>
                  <a:pt x="2079" y="4328"/>
                </a:lnTo>
                <a:lnTo>
                  <a:pt x="2097" y="4328"/>
                </a:lnTo>
                <a:lnTo>
                  <a:pt x="2114" y="4325"/>
                </a:lnTo>
                <a:lnTo>
                  <a:pt x="2130" y="4321"/>
                </a:lnTo>
                <a:lnTo>
                  <a:pt x="2145" y="4316"/>
                </a:lnTo>
                <a:lnTo>
                  <a:pt x="2161" y="4309"/>
                </a:lnTo>
                <a:lnTo>
                  <a:pt x="2174" y="4301"/>
                </a:lnTo>
                <a:lnTo>
                  <a:pt x="2187" y="4291"/>
                </a:lnTo>
                <a:lnTo>
                  <a:pt x="2201" y="4280"/>
                </a:lnTo>
                <a:lnTo>
                  <a:pt x="2212" y="4267"/>
                </a:lnTo>
                <a:lnTo>
                  <a:pt x="2223" y="4253"/>
                </a:lnTo>
                <a:lnTo>
                  <a:pt x="2233" y="4237"/>
                </a:lnTo>
                <a:lnTo>
                  <a:pt x="2243" y="4220"/>
                </a:lnTo>
                <a:lnTo>
                  <a:pt x="2251" y="4202"/>
                </a:lnTo>
                <a:lnTo>
                  <a:pt x="2259" y="4181"/>
                </a:lnTo>
                <a:lnTo>
                  <a:pt x="2266" y="4160"/>
                </a:lnTo>
                <a:lnTo>
                  <a:pt x="2272" y="4137"/>
                </a:lnTo>
                <a:lnTo>
                  <a:pt x="2291" y="3946"/>
                </a:lnTo>
                <a:lnTo>
                  <a:pt x="2293" y="3915"/>
                </a:lnTo>
                <a:lnTo>
                  <a:pt x="2294" y="3885"/>
                </a:lnTo>
                <a:lnTo>
                  <a:pt x="2295" y="3854"/>
                </a:lnTo>
                <a:lnTo>
                  <a:pt x="2298" y="3822"/>
                </a:lnTo>
                <a:lnTo>
                  <a:pt x="2301" y="3788"/>
                </a:lnTo>
                <a:lnTo>
                  <a:pt x="2306" y="3756"/>
                </a:lnTo>
                <a:lnTo>
                  <a:pt x="2316" y="3690"/>
                </a:lnTo>
                <a:lnTo>
                  <a:pt x="2329" y="3621"/>
                </a:lnTo>
                <a:lnTo>
                  <a:pt x="2345" y="3553"/>
                </a:lnTo>
                <a:lnTo>
                  <a:pt x="2362" y="3483"/>
                </a:lnTo>
                <a:lnTo>
                  <a:pt x="2381" y="3413"/>
                </a:lnTo>
                <a:lnTo>
                  <a:pt x="2402" y="3343"/>
                </a:lnTo>
                <a:lnTo>
                  <a:pt x="2425" y="3273"/>
                </a:lnTo>
                <a:lnTo>
                  <a:pt x="2449" y="3202"/>
                </a:lnTo>
                <a:lnTo>
                  <a:pt x="2474" y="3134"/>
                </a:lnTo>
                <a:lnTo>
                  <a:pt x="2499" y="3065"/>
                </a:lnTo>
                <a:lnTo>
                  <a:pt x="2526" y="2998"/>
                </a:lnTo>
                <a:lnTo>
                  <a:pt x="2552" y="2931"/>
                </a:lnTo>
                <a:lnTo>
                  <a:pt x="2579" y="2867"/>
                </a:lnTo>
                <a:lnTo>
                  <a:pt x="2607" y="2804"/>
                </a:lnTo>
                <a:lnTo>
                  <a:pt x="2633" y="2743"/>
                </a:lnTo>
                <a:lnTo>
                  <a:pt x="2685" y="2631"/>
                </a:lnTo>
                <a:lnTo>
                  <a:pt x="2735" y="2528"/>
                </a:lnTo>
                <a:lnTo>
                  <a:pt x="2778" y="2439"/>
                </a:lnTo>
                <a:lnTo>
                  <a:pt x="2816" y="2366"/>
                </a:lnTo>
                <a:lnTo>
                  <a:pt x="2846" y="2312"/>
                </a:lnTo>
                <a:lnTo>
                  <a:pt x="2872" y="2262"/>
                </a:lnTo>
                <a:lnTo>
                  <a:pt x="2890" y="2228"/>
                </a:lnTo>
                <a:lnTo>
                  <a:pt x="2906" y="2193"/>
                </a:lnTo>
                <a:lnTo>
                  <a:pt x="2923" y="2157"/>
                </a:lnTo>
                <a:lnTo>
                  <a:pt x="2937" y="2122"/>
                </a:lnTo>
                <a:lnTo>
                  <a:pt x="2952" y="2085"/>
                </a:lnTo>
                <a:lnTo>
                  <a:pt x="2965" y="2049"/>
                </a:lnTo>
                <a:lnTo>
                  <a:pt x="2978" y="2012"/>
                </a:lnTo>
                <a:lnTo>
                  <a:pt x="2989" y="1975"/>
                </a:lnTo>
                <a:lnTo>
                  <a:pt x="3000" y="1937"/>
                </a:lnTo>
                <a:lnTo>
                  <a:pt x="3010" y="1900"/>
                </a:lnTo>
                <a:lnTo>
                  <a:pt x="3019" y="1862"/>
                </a:lnTo>
                <a:lnTo>
                  <a:pt x="3027" y="1823"/>
                </a:lnTo>
                <a:lnTo>
                  <a:pt x="3034" y="1785"/>
                </a:lnTo>
                <a:lnTo>
                  <a:pt x="3040" y="1746"/>
                </a:lnTo>
                <a:lnTo>
                  <a:pt x="3045" y="1707"/>
                </a:lnTo>
                <a:lnTo>
                  <a:pt x="3049" y="1667"/>
                </a:lnTo>
                <a:lnTo>
                  <a:pt x="3056" y="1527"/>
                </a:lnTo>
                <a:lnTo>
                  <a:pt x="3055" y="1489"/>
                </a:lnTo>
                <a:lnTo>
                  <a:pt x="3054" y="1452"/>
                </a:lnTo>
                <a:lnTo>
                  <a:pt x="3051" y="1413"/>
                </a:lnTo>
                <a:lnTo>
                  <a:pt x="3048" y="1376"/>
                </a:lnTo>
                <a:lnTo>
                  <a:pt x="3044" y="1338"/>
                </a:lnTo>
                <a:lnTo>
                  <a:pt x="3039" y="1301"/>
                </a:lnTo>
                <a:lnTo>
                  <a:pt x="3034" y="1264"/>
                </a:lnTo>
                <a:lnTo>
                  <a:pt x="3026" y="1227"/>
                </a:lnTo>
                <a:lnTo>
                  <a:pt x="3018" y="1191"/>
                </a:lnTo>
                <a:lnTo>
                  <a:pt x="3010" y="1154"/>
                </a:lnTo>
                <a:lnTo>
                  <a:pt x="3000" y="1118"/>
                </a:lnTo>
                <a:lnTo>
                  <a:pt x="2990" y="1082"/>
                </a:lnTo>
                <a:lnTo>
                  <a:pt x="2979" y="1047"/>
                </a:lnTo>
                <a:lnTo>
                  <a:pt x="2967" y="1012"/>
                </a:lnTo>
                <a:lnTo>
                  <a:pt x="2954" y="977"/>
                </a:lnTo>
                <a:lnTo>
                  <a:pt x="2941" y="943"/>
                </a:lnTo>
                <a:lnTo>
                  <a:pt x="2925" y="909"/>
                </a:lnTo>
                <a:lnTo>
                  <a:pt x="2910" y="875"/>
                </a:lnTo>
                <a:lnTo>
                  <a:pt x="2894" y="841"/>
                </a:lnTo>
                <a:lnTo>
                  <a:pt x="2877" y="808"/>
                </a:lnTo>
                <a:lnTo>
                  <a:pt x="2859" y="776"/>
                </a:lnTo>
                <a:lnTo>
                  <a:pt x="2840" y="744"/>
                </a:lnTo>
                <a:lnTo>
                  <a:pt x="2820" y="712"/>
                </a:lnTo>
                <a:lnTo>
                  <a:pt x="2800" y="681"/>
                </a:lnTo>
                <a:lnTo>
                  <a:pt x="2779" y="650"/>
                </a:lnTo>
                <a:lnTo>
                  <a:pt x="2757" y="619"/>
                </a:lnTo>
                <a:lnTo>
                  <a:pt x="2734" y="589"/>
                </a:lnTo>
                <a:lnTo>
                  <a:pt x="2711" y="561"/>
                </a:lnTo>
                <a:lnTo>
                  <a:pt x="2686" y="531"/>
                </a:lnTo>
                <a:lnTo>
                  <a:pt x="2661" y="503"/>
                </a:lnTo>
                <a:lnTo>
                  <a:pt x="2635" y="475"/>
                </a:lnTo>
                <a:lnTo>
                  <a:pt x="2609" y="448"/>
                </a:lnTo>
                <a:close/>
                <a:moveTo>
                  <a:pt x="2661" y="1641"/>
                </a:moveTo>
                <a:lnTo>
                  <a:pt x="2661" y="1641"/>
                </a:lnTo>
                <a:lnTo>
                  <a:pt x="2658" y="1669"/>
                </a:lnTo>
                <a:lnTo>
                  <a:pt x="2654" y="1697"/>
                </a:lnTo>
                <a:lnTo>
                  <a:pt x="2650" y="1725"/>
                </a:lnTo>
                <a:lnTo>
                  <a:pt x="2644" y="1753"/>
                </a:lnTo>
                <a:lnTo>
                  <a:pt x="2639" y="1781"/>
                </a:lnTo>
                <a:lnTo>
                  <a:pt x="2632" y="1809"/>
                </a:lnTo>
                <a:lnTo>
                  <a:pt x="2624" y="1837"/>
                </a:lnTo>
                <a:lnTo>
                  <a:pt x="2617" y="1863"/>
                </a:lnTo>
                <a:lnTo>
                  <a:pt x="2608" y="1891"/>
                </a:lnTo>
                <a:lnTo>
                  <a:pt x="2599" y="1918"/>
                </a:lnTo>
                <a:lnTo>
                  <a:pt x="2589" y="1945"/>
                </a:lnTo>
                <a:lnTo>
                  <a:pt x="2579" y="1972"/>
                </a:lnTo>
                <a:lnTo>
                  <a:pt x="2567" y="1998"/>
                </a:lnTo>
                <a:lnTo>
                  <a:pt x="2556" y="2025"/>
                </a:lnTo>
                <a:lnTo>
                  <a:pt x="2543" y="2051"/>
                </a:lnTo>
                <a:lnTo>
                  <a:pt x="2529" y="2078"/>
                </a:lnTo>
                <a:lnTo>
                  <a:pt x="2485" y="2158"/>
                </a:lnTo>
                <a:lnTo>
                  <a:pt x="2450" y="2227"/>
                </a:lnTo>
                <a:lnTo>
                  <a:pt x="2408" y="2311"/>
                </a:lnTo>
                <a:lnTo>
                  <a:pt x="2359" y="2409"/>
                </a:lnTo>
                <a:lnTo>
                  <a:pt x="2307" y="2519"/>
                </a:lnTo>
                <a:lnTo>
                  <a:pt x="2253" y="2641"/>
                </a:lnTo>
                <a:lnTo>
                  <a:pt x="2225" y="2705"/>
                </a:lnTo>
                <a:lnTo>
                  <a:pt x="2197" y="2771"/>
                </a:lnTo>
                <a:lnTo>
                  <a:pt x="2170" y="2838"/>
                </a:lnTo>
                <a:lnTo>
                  <a:pt x="2142" y="2908"/>
                </a:lnTo>
                <a:lnTo>
                  <a:pt x="2116" y="2979"/>
                </a:lnTo>
                <a:lnTo>
                  <a:pt x="2090" y="3051"/>
                </a:lnTo>
                <a:lnTo>
                  <a:pt x="2065" y="3124"/>
                </a:lnTo>
                <a:lnTo>
                  <a:pt x="2040" y="3198"/>
                </a:lnTo>
                <a:lnTo>
                  <a:pt x="2018" y="3272"/>
                </a:lnTo>
                <a:lnTo>
                  <a:pt x="1996" y="3346"/>
                </a:lnTo>
                <a:lnTo>
                  <a:pt x="1977" y="3420"/>
                </a:lnTo>
                <a:lnTo>
                  <a:pt x="1960" y="3494"/>
                </a:lnTo>
                <a:lnTo>
                  <a:pt x="1944" y="3568"/>
                </a:lnTo>
                <a:lnTo>
                  <a:pt x="1930" y="3641"/>
                </a:lnTo>
                <a:lnTo>
                  <a:pt x="1919" y="3714"/>
                </a:lnTo>
                <a:lnTo>
                  <a:pt x="1911" y="3785"/>
                </a:lnTo>
                <a:lnTo>
                  <a:pt x="1908" y="3820"/>
                </a:lnTo>
                <a:lnTo>
                  <a:pt x="1905" y="3856"/>
                </a:lnTo>
                <a:lnTo>
                  <a:pt x="1903" y="3890"/>
                </a:lnTo>
                <a:lnTo>
                  <a:pt x="1902" y="3924"/>
                </a:lnTo>
                <a:lnTo>
                  <a:pt x="1901" y="3939"/>
                </a:lnTo>
                <a:lnTo>
                  <a:pt x="1722" y="3939"/>
                </a:lnTo>
                <a:lnTo>
                  <a:pt x="1722" y="3230"/>
                </a:lnTo>
                <a:lnTo>
                  <a:pt x="1333" y="3230"/>
                </a:lnTo>
                <a:lnTo>
                  <a:pt x="1333" y="3939"/>
                </a:lnTo>
                <a:lnTo>
                  <a:pt x="1154" y="3939"/>
                </a:lnTo>
                <a:lnTo>
                  <a:pt x="1152" y="3924"/>
                </a:lnTo>
                <a:lnTo>
                  <a:pt x="1151" y="3873"/>
                </a:lnTo>
                <a:lnTo>
                  <a:pt x="1148" y="3820"/>
                </a:lnTo>
                <a:lnTo>
                  <a:pt x="1142" y="3767"/>
                </a:lnTo>
                <a:lnTo>
                  <a:pt x="1136" y="3714"/>
                </a:lnTo>
                <a:lnTo>
                  <a:pt x="1128" y="3659"/>
                </a:lnTo>
                <a:lnTo>
                  <a:pt x="1118" y="3604"/>
                </a:lnTo>
                <a:lnTo>
                  <a:pt x="1108" y="3547"/>
                </a:lnTo>
                <a:lnTo>
                  <a:pt x="1096" y="3491"/>
                </a:lnTo>
                <a:lnTo>
                  <a:pt x="1081" y="3434"/>
                </a:lnTo>
                <a:lnTo>
                  <a:pt x="1067" y="3377"/>
                </a:lnTo>
                <a:lnTo>
                  <a:pt x="1052" y="3319"/>
                </a:lnTo>
                <a:lnTo>
                  <a:pt x="1035" y="3261"/>
                </a:lnTo>
                <a:lnTo>
                  <a:pt x="1016" y="3203"/>
                </a:lnTo>
                <a:lnTo>
                  <a:pt x="997" y="3145"/>
                </a:lnTo>
                <a:lnTo>
                  <a:pt x="977" y="3086"/>
                </a:lnTo>
                <a:lnTo>
                  <a:pt x="958" y="3029"/>
                </a:lnTo>
                <a:lnTo>
                  <a:pt x="937" y="2970"/>
                </a:lnTo>
                <a:lnTo>
                  <a:pt x="914" y="2911"/>
                </a:lnTo>
                <a:lnTo>
                  <a:pt x="868" y="2796"/>
                </a:lnTo>
                <a:lnTo>
                  <a:pt x="820" y="2681"/>
                </a:lnTo>
                <a:lnTo>
                  <a:pt x="771" y="2570"/>
                </a:lnTo>
                <a:lnTo>
                  <a:pt x="721" y="2459"/>
                </a:lnTo>
                <a:lnTo>
                  <a:pt x="669" y="2353"/>
                </a:lnTo>
                <a:lnTo>
                  <a:pt x="618" y="2249"/>
                </a:lnTo>
                <a:lnTo>
                  <a:pt x="568" y="2150"/>
                </a:lnTo>
                <a:lnTo>
                  <a:pt x="567" y="2144"/>
                </a:lnTo>
                <a:lnTo>
                  <a:pt x="530" y="2075"/>
                </a:lnTo>
                <a:lnTo>
                  <a:pt x="515" y="2050"/>
                </a:lnTo>
                <a:lnTo>
                  <a:pt x="503" y="2024"/>
                </a:lnTo>
                <a:lnTo>
                  <a:pt x="491" y="1998"/>
                </a:lnTo>
                <a:lnTo>
                  <a:pt x="479" y="1972"/>
                </a:lnTo>
                <a:lnTo>
                  <a:pt x="468" y="1945"/>
                </a:lnTo>
                <a:lnTo>
                  <a:pt x="458" y="1918"/>
                </a:lnTo>
                <a:lnTo>
                  <a:pt x="449" y="1892"/>
                </a:lnTo>
                <a:lnTo>
                  <a:pt x="440" y="1864"/>
                </a:lnTo>
                <a:lnTo>
                  <a:pt x="431" y="1838"/>
                </a:lnTo>
                <a:lnTo>
                  <a:pt x="424" y="1810"/>
                </a:lnTo>
                <a:lnTo>
                  <a:pt x="418" y="1782"/>
                </a:lnTo>
                <a:lnTo>
                  <a:pt x="411" y="1754"/>
                </a:lnTo>
                <a:lnTo>
                  <a:pt x="406" y="1726"/>
                </a:lnTo>
                <a:lnTo>
                  <a:pt x="401" y="1697"/>
                </a:lnTo>
                <a:lnTo>
                  <a:pt x="398" y="1670"/>
                </a:lnTo>
                <a:lnTo>
                  <a:pt x="395" y="1641"/>
                </a:lnTo>
                <a:lnTo>
                  <a:pt x="389" y="1519"/>
                </a:lnTo>
                <a:lnTo>
                  <a:pt x="389" y="1492"/>
                </a:lnTo>
                <a:lnTo>
                  <a:pt x="390" y="1463"/>
                </a:lnTo>
                <a:lnTo>
                  <a:pt x="392" y="1435"/>
                </a:lnTo>
                <a:lnTo>
                  <a:pt x="395" y="1408"/>
                </a:lnTo>
                <a:lnTo>
                  <a:pt x="398" y="1380"/>
                </a:lnTo>
                <a:lnTo>
                  <a:pt x="402" y="1352"/>
                </a:lnTo>
                <a:lnTo>
                  <a:pt x="407" y="1325"/>
                </a:lnTo>
                <a:lnTo>
                  <a:pt x="412" y="1298"/>
                </a:lnTo>
                <a:lnTo>
                  <a:pt x="418" y="1270"/>
                </a:lnTo>
                <a:lnTo>
                  <a:pt x="424" y="1244"/>
                </a:lnTo>
                <a:lnTo>
                  <a:pt x="431" y="1217"/>
                </a:lnTo>
                <a:lnTo>
                  <a:pt x="439" y="1191"/>
                </a:lnTo>
                <a:lnTo>
                  <a:pt x="448" y="1165"/>
                </a:lnTo>
                <a:lnTo>
                  <a:pt x="457" y="1139"/>
                </a:lnTo>
                <a:lnTo>
                  <a:pt x="466" y="1113"/>
                </a:lnTo>
                <a:lnTo>
                  <a:pt x="476" y="1088"/>
                </a:lnTo>
                <a:lnTo>
                  <a:pt x="487" y="1063"/>
                </a:lnTo>
                <a:lnTo>
                  <a:pt x="499" y="1038"/>
                </a:lnTo>
                <a:lnTo>
                  <a:pt x="511" y="1013"/>
                </a:lnTo>
                <a:lnTo>
                  <a:pt x="524" y="989"/>
                </a:lnTo>
                <a:lnTo>
                  <a:pt x="537" y="965"/>
                </a:lnTo>
                <a:lnTo>
                  <a:pt x="551" y="941"/>
                </a:lnTo>
                <a:lnTo>
                  <a:pt x="565" y="918"/>
                </a:lnTo>
                <a:lnTo>
                  <a:pt x="580" y="895"/>
                </a:lnTo>
                <a:lnTo>
                  <a:pt x="596" y="871"/>
                </a:lnTo>
                <a:lnTo>
                  <a:pt x="612" y="849"/>
                </a:lnTo>
                <a:lnTo>
                  <a:pt x="629" y="827"/>
                </a:lnTo>
                <a:lnTo>
                  <a:pt x="647" y="806"/>
                </a:lnTo>
                <a:lnTo>
                  <a:pt x="664" y="784"/>
                </a:lnTo>
                <a:lnTo>
                  <a:pt x="683" y="763"/>
                </a:lnTo>
                <a:lnTo>
                  <a:pt x="702" y="743"/>
                </a:lnTo>
                <a:lnTo>
                  <a:pt x="722" y="723"/>
                </a:lnTo>
                <a:lnTo>
                  <a:pt x="743" y="703"/>
                </a:lnTo>
                <a:lnTo>
                  <a:pt x="764" y="683"/>
                </a:lnTo>
                <a:lnTo>
                  <a:pt x="785" y="665"/>
                </a:lnTo>
                <a:lnTo>
                  <a:pt x="806" y="647"/>
                </a:lnTo>
                <a:lnTo>
                  <a:pt x="828" y="629"/>
                </a:lnTo>
                <a:lnTo>
                  <a:pt x="850" y="611"/>
                </a:lnTo>
                <a:lnTo>
                  <a:pt x="874" y="596"/>
                </a:lnTo>
                <a:lnTo>
                  <a:pt x="896" y="579"/>
                </a:lnTo>
                <a:lnTo>
                  <a:pt x="920" y="565"/>
                </a:lnTo>
                <a:lnTo>
                  <a:pt x="943" y="550"/>
                </a:lnTo>
                <a:lnTo>
                  <a:pt x="968" y="536"/>
                </a:lnTo>
                <a:lnTo>
                  <a:pt x="992" y="523"/>
                </a:lnTo>
                <a:lnTo>
                  <a:pt x="1016" y="510"/>
                </a:lnTo>
                <a:lnTo>
                  <a:pt x="1041" y="498"/>
                </a:lnTo>
                <a:lnTo>
                  <a:pt x="1066" y="486"/>
                </a:lnTo>
                <a:lnTo>
                  <a:pt x="1091" y="475"/>
                </a:lnTo>
                <a:lnTo>
                  <a:pt x="1117" y="464"/>
                </a:lnTo>
                <a:lnTo>
                  <a:pt x="1143" y="456"/>
                </a:lnTo>
                <a:lnTo>
                  <a:pt x="1170" y="446"/>
                </a:lnTo>
                <a:lnTo>
                  <a:pt x="1195" y="438"/>
                </a:lnTo>
                <a:lnTo>
                  <a:pt x="1223" y="430"/>
                </a:lnTo>
                <a:lnTo>
                  <a:pt x="1250" y="423"/>
                </a:lnTo>
                <a:lnTo>
                  <a:pt x="1276" y="417"/>
                </a:lnTo>
                <a:lnTo>
                  <a:pt x="1304" y="411"/>
                </a:lnTo>
                <a:lnTo>
                  <a:pt x="1331" y="406"/>
                </a:lnTo>
                <a:lnTo>
                  <a:pt x="1359" y="401"/>
                </a:lnTo>
                <a:lnTo>
                  <a:pt x="1387" y="398"/>
                </a:lnTo>
                <a:lnTo>
                  <a:pt x="1414" y="395"/>
                </a:lnTo>
                <a:lnTo>
                  <a:pt x="1443" y="392"/>
                </a:lnTo>
                <a:lnTo>
                  <a:pt x="1471" y="390"/>
                </a:lnTo>
                <a:lnTo>
                  <a:pt x="1500" y="389"/>
                </a:lnTo>
                <a:lnTo>
                  <a:pt x="1527" y="389"/>
                </a:lnTo>
                <a:lnTo>
                  <a:pt x="1569" y="389"/>
                </a:lnTo>
                <a:lnTo>
                  <a:pt x="1610" y="391"/>
                </a:lnTo>
                <a:lnTo>
                  <a:pt x="1651" y="396"/>
                </a:lnTo>
                <a:lnTo>
                  <a:pt x="1691" y="400"/>
                </a:lnTo>
                <a:lnTo>
                  <a:pt x="1732" y="407"/>
                </a:lnTo>
                <a:lnTo>
                  <a:pt x="1771" y="415"/>
                </a:lnTo>
                <a:lnTo>
                  <a:pt x="1810" y="423"/>
                </a:lnTo>
                <a:lnTo>
                  <a:pt x="1849" y="435"/>
                </a:lnTo>
                <a:lnTo>
                  <a:pt x="1882" y="444"/>
                </a:lnTo>
                <a:lnTo>
                  <a:pt x="1917" y="457"/>
                </a:lnTo>
                <a:lnTo>
                  <a:pt x="1950" y="470"/>
                </a:lnTo>
                <a:lnTo>
                  <a:pt x="1983" y="483"/>
                </a:lnTo>
                <a:lnTo>
                  <a:pt x="2015" y="498"/>
                </a:lnTo>
                <a:lnTo>
                  <a:pt x="2047" y="514"/>
                </a:lnTo>
                <a:lnTo>
                  <a:pt x="2078" y="531"/>
                </a:lnTo>
                <a:lnTo>
                  <a:pt x="2109" y="548"/>
                </a:lnTo>
                <a:lnTo>
                  <a:pt x="2139" y="567"/>
                </a:lnTo>
                <a:lnTo>
                  <a:pt x="2169" y="586"/>
                </a:lnTo>
                <a:lnTo>
                  <a:pt x="2197" y="607"/>
                </a:lnTo>
                <a:lnTo>
                  <a:pt x="2226" y="628"/>
                </a:lnTo>
                <a:lnTo>
                  <a:pt x="2254" y="650"/>
                </a:lnTo>
                <a:lnTo>
                  <a:pt x="2281" y="673"/>
                </a:lnTo>
                <a:lnTo>
                  <a:pt x="2308" y="698"/>
                </a:lnTo>
                <a:lnTo>
                  <a:pt x="2333" y="723"/>
                </a:lnTo>
                <a:lnTo>
                  <a:pt x="2353" y="743"/>
                </a:lnTo>
                <a:lnTo>
                  <a:pt x="2372" y="763"/>
                </a:lnTo>
                <a:lnTo>
                  <a:pt x="2391" y="784"/>
                </a:lnTo>
                <a:lnTo>
                  <a:pt x="2409" y="806"/>
                </a:lnTo>
                <a:lnTo>
                  <a:pt x="2426" y="827"/>
                </a:lnTo>
                <a:lnTo>
                  <a:pt x="2443" y="849"/>
                </a:lnTo>
                <a:lnTo>
                  <a:pt x="2460" y="872"/>
                </a:lnTo>
                <a:lnTo>
                  <a:pt x="2475" y="895"/>
                </a:lnTo>
                <a:lnTo>
                  <a:pt x="2489" y="918"/>
                </a:lnTo>
                <a:lnTo>
                  <a:pt x="2505" y="941"/>
                </a:lnTo>
                <a:lnTo>
                  <a:pt x="2518" y="965"/>
                </a:lnTo>
                <a:lnTo>
                  <a:pt x="2531" y="989"/>
                </a:lnTo>
                <a:lnTo>
                  <a:pt x="2545" y="1013"/>
                </a:lnTo>
                <a:lnTo>
                  <a:pt x="2557" y="1038"/>
                </a:lnTo>
                <a:lnTo>
                  <a:pt x="2568" y="1063"/>
                </a:lnTo>
                <a:lnTo>
                  <a:pt x="2579" y="1088"/>
                </a:lnTo>
                <a:lnTo>
                  <a:pt x="2589" y="1113"/>
                </a:lnTo>
                <a:lnTo>
                  <a:pt x="2599" y="1139"/>
                </a:lnTo>
                <a:lnTo>
                  <a:pt x="2608" y="1164"/>
                </a:lnTo>
                <a:lnTo>
                  <a:pt x="2617" y="1191"/>
                </a:lnTo>
                <a:lnTo>
                  <a:pt x="2624" y="1217"/>
                </a:lnTo>
                <a:lnTo>
                  <a:pt x="2631" y="1244"/>
                </a:lnTo>
                <a:lnTo>
                  <a:pt x="2638" y="1270"/>
                </a:lnTo>
                <a:lnTo>
                  <a:pt x="2643" y="1297"/>
                </a:lnTo>
                <a:lnTo>
                  <a:pt x="2649" y="1325"/>
                </a:lnTo>
                <a:lnTo>
                  <a:pt x="2653" y="1352"/>
                </a:lnTo>
                <a:lnTo>
                  <a:pt x="2658" y="1379"/>
                </a:lnTo>
                <a:lnTo>
                  <a:pt x="2660" y="1406"/>
                </a:lnTo>
                <a:lnTo>
                  <a:pt x="2663" y="1435"/>
                </a:lnTo>
                <a:lnTo>
                  <a:pt x="2664" y="1463"/>
                </a:lnTo>
                <a:lnTo>
                  <a:pt x="2666" y="1491"/>
                </a:lnTo>
                <a:lnTo>
                  <a:pt x="2666" y="1519"/>
                </a:lnTo>
                <a:lnTo>
                  <a:pt x="2661" y="1641"/>
                </a:lnTo>
                <a:close/>
                <a:moveTo>
                  <a:pt x="907" y="4981"/>
                </a:moveTo>
                <a:lnTo>
                  <a:pt x="2149" y="4981"/>
                </a:lnTo>
                <a:lnTo>
                  <a:pt x="2149" y="4592"/>
                </a:lnTo>
                <a:lnTo>
                  <a:pt x="907" y="4592"/>
                </a:lnTo>
                <a:lnTo>
                  <a:pt x="907" y="4981"/>
                </a:lnTo>
                <a:close/>
                <a:moveTo>
                  <a:pt x="1177" y="5429"/>
                </a:moveTo>
                <a:lnTo>
                  <a:pt x="1879" y="5429"/>
                </a:lnTo>
                <a:lnTo>
                  <a:pt x="1879" y="5209"/>
                </a:lnTo>
                <a:lnTo>
                  <a:pt x="1177" y="5209"/>
                </a:lnTo>
                <a:lnTo>
                  <a:pt x="1177" y="5429"/>
                </a:lnTo>
                <a:close/>
              </a:path>
            </a:pathLst>
          </a:custGeom>
          <a:solidFill>
            <a:schemeClr val="accent1"/>
          </a:solidFill>
          <a:ln>
            <a:noFill/>
          </a:ln>
        </p:spPr>
        <p:txBody>
          <a:bodyPr lIns="0" tIns="0" rIns="0" bIns="900000" anchor="ctr">
            <a:scene3d>
              <a:camera prst="orthographicFront"/>
              <a:lightRig rig="threePt" dir="t"/>
            </a:scene3d>
            <a:sp3d contourW="12700">
              <a:contourClr>
                <a:srgbClr val="FFFFFF"/>
              </a:contourClr>
            </a:sp3d>
          </a:bodyPr>
          <a:lstStyle/>
          <a:p>
            <a:pPr algn="ctr" fontAlgn="auto">
              <a:spcBef>
                <a:spcPts val="0"/>
              </a:spcBef>
              <a:spcAft>
                <a:spcPts val="0"/>
              </a:spcAft>
              <a:defRPr/>
            </a:pPr>
            <a:r>
              <a:rPr lang="en-US" altLang="zh-CN" sz="3200" b="1" dirty="0">
                <a:solidFill>
                  <a:schemeClr val="accent2">
                    <a:lumMod val="60000"/>
                    <a:lumOff val="40000"/>
                  </a:schemeClr>
                </a:solidFill>
                <a:latin typeface="微软雅黑" panose="020B0503020204020204" pitchFamily="34" charset="-122"/>
                <a:ea typeface="微软雅黑" panose="020B0503020204020204" pitchFamily="34" charset="-122"/>
              </a:rPr>
              <a:t>Part</a:t>
            </a:r>
            <a:endParaRPr lang="zh-CN" altLang="en-US" sz="3200" b="1" dirty="0">
              <a:solidFill>
                <a:schemeClr val="accent2">
                  <a:lumMod val="60000"/>
                  <a:lumOff val="40000"/>
                </a:schemeClr>
              </a:solidFill>
              <a:latin typeface="微软雅黑" panose="020B0503020204020204" pitchFamily="34" charset="-122"/>
              <a:ea typeface="微软雅黑" panose="020B0503020204020204" pitchFamily="34" charset="-122"/>
            </a:endParaRPr>
          </a:p>
        </p:txBody>
      </p:sp>
      <p:sp>
        <p:nvSpPr>
          <p:cNvPr id="17" name="MH_Number"/>
          <p:cNvSpPr/>
          <p:nvPr>
            <p:custDataLst>
              <p:tags r:id="rId2"/>
            </p:custDataLst>
          </p:nvPr>
        </p:nvSpPr>
        <p:spPr>
          <a:xfrm>
            <a:off x="3428993" y="2571745"/>
            <a:ext cx="2214577" cy="428628"/>
          </a:xfrm>
          <a:custGeom>
            <a:avLst/>
            <a:gdLst>
              <a:gd name="connsiteX0" fmla="*/ 114300 w 2188468"/>
              <a:gd name="connsiteY0" fmla="*/ 0 h 459129"/>
              <a:gd name="connsiteX1" fmla="*/ 1958904 w 2188468"/>
              <a:gd name="connsiteY1" fmla="*/ 0 h 459129"/>
              <a:gd name="connsiteX2" fmla="*/ 2170429 w 2188468"/>
              <a:gd name="connsiteY2" fmla="*/ 140208 h 459129"/>
              <a:gd name="connsiteX3" fmla="*/ 2188468 w 2188468"/>
              <a:gd name="connsiteY3" fmla="*/ 229560 h 459129"/>
              <a:gd name="connsiteX4" fmla="*/ 2188468 w 2188468"/>
              <a:gd name="connsiteY4" fmla="*/ 229565 h 459129"/>
              <a:gd name="connsiteX5" fmla="*/ 2005169 w 2188468"/>
              <a:gd name="connsiteY5" fmla="*/ 454466 h 459129"/>
              <a:gd name="connsiteX6" fmla="*/ 1980285 w 2188468"/>
              <a:gd name="connsiteY6" fmla="*/ 456975 h 459129"/>
              <a:gd name="connsiteX7" fmla="*/ 0 w 2188468"/>
              <a:gd name="connsiteY7" fmla="*/ 459129 h 459129"/>
              <a:gd name="connsiteX8" fmla="*/ 114300 w 2188468"/>
              <a:gd name="connsiteY8" fmla="*/ 0 h 45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8468" h="459129">
                <a:moveTo>
                  <a:pt x="114300" y="0"/>
                </a:moveTo>
                <a:lnTo>
                  <a:pt x="1958904" y="0"/>
                </a:lnTo>
                <a:cubicBezTo>
                  <a:pt x="2053993" y="0"/>
                  <a:pt x="2135579" y="57814"/>
                  <a:pt x="2170429" y="140208"/>
                </a:cubicBezTo>
                <a:lnTo>
                  <a:pt x="2188468" y="229560"/>
                </a:lnTo>
                <a:lnTo>
                  <a:pt x="2188468" y="229565"/>
                </a:lnTo>
                <a:cubicBezTo>
                  <a:pt x="2188468" y="340502"/>
                  <a:pt x="2109777" y="433060"/>
                  <a:pt x="2005169" y="454466"/>
                </a:cubicBezTo>
                <a:lnTo>
                  <a:pt x="1980285" y="456975"/>
                </a:lnTo>
                <a:lnTo>
                  <a:pt x="0" y="459129"/>
                </a:lnTo>
                <a:cubicBezTo>
                  <a:pt x="76199" y="308468"/>
                  <a:pt x="145256" y="153043"/>
                  <a:pt x="114300" y="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eaLnBrk="0" hangingPunct="0">
              <a:defRPr>
                <a:solidFill>
                  <a:schemeClr val="tx1"/>
                </a:solidFill>
                <a:latin typeface="Arial" panose="020B0604020202020204" pitchFamily="34" charset="0"/>
                <a:ea typeface="宋体" panose="02010600030101010101" pitchFamily="2" charset="-122"/>
              </a:defRPr>
            </a:lvl1pPr>
            <a:lvl2pPr eaLnBrk="0" hangingPunct="0">
              <a:defRPr>
                <a:solidFill>
                  <a:schemeClr val="tx1"/>
                </a:solidFill>
                <a:latin typeface="Arial" panose="020B0604020202020204" pitchFamily="34" charset="0"/>
                <a:ea typeface="宋体" panose="02010600030101010101" pitchFamily="2" charset="-122"/>
              </a:defRPr>
            </a:lvl2pPr>
            <a:lvl3pPr eaLnBrk="0" hangingPunct="0">
              <a:defRPr>
                <a:solidFill>
                  <a:schemeClr val="tx1"/>
                </a:solidFill>
                <a:latin typeface="Arial" panose="020B0604020202020204" pitchFamily="34" charset="0"/>
                <a:ea typeface="宋体" panose="02010600030101010101" pitchFamily="2" charset="-122"/>
              </a:defRPr>
            </a:lvl3pPr>
            <a:lvl4pPr eaLnBrk="0" hangingPunct="0">
              <a:defRPr>
                <a:solidFill>
                  <a:schemeClr val="tx1"/>
                </a:solidFill>
                <a:latin typeface="Arial" panose="020B0604020202020204" pitchFamily="34" charset="0"/>
                <a:ea typeface="宋体" panose="02010600030101010101" pitchFamily="2" charset="-122"/>
              </a:defRPr>
            </a:lvl4pPr>
            <a:lvl5pPr eaLnBrk="0" hangingPunct="0">
              <a:defRPr>
                <a:solidFill>
                  <a:schemeClr val="tx1"/>
                </a:solidFill>
                <a:latin typeface="Arial" panose="020B0604020202020204" pitchFamily="34" charset="0"/>
                <a:ea typeface="宋体" panose="02010600030101010101" pitchFamily="2" charset="-122"/>
              </a:defRPr>
            </a:lvl5pPr>
            <a:lvl6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defRPr/>
            </a:pPr>
            <a:r>
              <a:rPr lang="en-US" altLang="zh-CN" sz="3600" b="1" i="1" dirty="0" smtClean="0">
                <a:solidFill>
                  <a:srgbClr val="FFFFFF"/>
                </a:solidFill>
                <a:latin typeface="Arial Black" panose="020B0A04020102020204" pitchFamily="34" charset="0"/>
                <a:ea typeface="华文细黑" panose="02010600040101010101" pitchFamily="2" charset="-122"/>
              </a:rPr>
              <a:t>1</a:t>
            </a:r>
            <a:endParaRPr lang="zh-CN" altLang="en-US" sz="3600" b="1" i="1" dirty="0" smtClean="0">
              <a:solidFill>
                <a:srgbClr val="FFFFFF"/>
              </a:solidFill>
              <a:latin typeface="Arial Black" panose="020B0A04020102020204" pitchFamily="34" charset="0"/>
              <a:ea typeface="华文细黑" panose="02010600040101010101" pitchFamily="2" charset="-122"/>
            </a:endParaRPr>
          </a:p>
        </p:txBody>
      </p:sp>
      <p:sp>
        <p:nvSpPr>
          <p:cNvPr id="21" name="矩形 20"/>
          <p:cNvSpPr/>
          <p:nvPr/>
        </p:nvSpPr>
        <p:spPr>
          <a:xfrm>
            <a:off x="3500430" y="3214686"/>
            <a:ext cx="5357850" cy="1323439"/>
          </a:xfrm>
          <a:prstGeom prst="rect">
            <a:avLst/>
          </a:prstGeom>
        </p:spPr>
        <p:txBody>
          <a:bodyPr wrap="square">
            <a:spAutoFit/>
          </a:bodyPr>
          <a:lstStyle/>
          <a:p>
            <a:pPr algn="r">
              <a:buFont typeface="Arial" charset="0"/>
              <a:buNone/>
            </a:pPr>
            <a:r>
              <a:rPr lang="zh-CN" altLang="zh-CN" sz="4000" dirty="0" smtClean="0">
                <a:latin typeface="黑体" pitchFamily="49" charset="-122"/>
                <a:ea typeface="黑体" pitchFamily="49" charset="-122"/>
              </a:rPr>
              <a:t>实施水资源税</a:t>
            </a:r>
            <a:r>
              <a:rPr lang="zh-CN" altLang="en-US" sz="4000" dirty="0" smtClean="0">
                <a:latin typeface="黑体" pitchFamily="49" charset="-122"/>
                <a:ea typeface="黑体" pitchFamily="49" charset="-122"/>
              </a:rPr>
              <a:t>改革试点</a:t>
            </a:r>
            <a:r>
              <a:rPr lang="zh-CN" altLang="zh-CN" sz="4000" dirty="0" smtClean="0">
                <a:latin typeface="黑体" pitchFamily="49" charset="-122"/>
                <a:ea typeface="黑体" pitchFamily="49" charset="-122"/>
              </a:rPr>
              <a:t>的背景</a:t>
            </a:r>
            <a:endParaRPr lang="zh-CN" altLang="en-US" sz="4000" dirty="0">
              <a:latin typeface="黑体" pitchFamily="49" charset="-122"/>
              <a:ea typeface="黑体" pitchFamily="49" charset="-122"/>
            </a:endParaRP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609398"/>
          </a:xfrm>
          <a:prstGeom prst="rect">
            <a:avLst/>
          </a:prstGeom>
        </p:spPr>
        <p:txBody>
          <a:bodyPr wrap="square">
            <a:spAutoFit/>
          </a:bodyPr>
          <a:lstStyle/>
          <a:p>
            <a:pPr>
              <a:lnSpc>
                <a:spcPct val="120000"/>
              </a:lnSpc>
              <a:buFont typeface="Wingdings 3" pitchFamily="18" charset="2"/>
              <a:buNone/>
            </a:pPr>
            <a:r>
              <a:rPr lang="zh-CN" altLang="en-US" sz="2800" b="1" dirty="0" smtClean="0"/>
              <a:t>（二）我国水资源费状况。</a:t>
            </a:r>
            <a:endParaRPr lang="zh-CN" altLang="en-US" sz="2800" b="1" dirty="0">
              <a:latin typeface="华文中宋" pitchFamily="2" charset="-122"/>
              <a:ea typeface="华文中宋" pitchFamily="2" charset="-122"/>
            </a:endParaRPr>
          </a:p>
        </p:txBody>
      </p:sp>
      <p:sp>
        <p:nvSpPr>
          <p:cNvPr id="22" name="矩形 21"/>
          <p:cNvSpPr/>
          <p:nvPr/>
        </p:nvSpPr>
        <p:spPr>
          <a:xfrm>
            <a:off x="214282" y="857232"/>
            <a:ext cx="8929718" cy="4832092"/>
          </a:xfrm>
          <a:prstGeom prst="rect">
            <a:avLst/>
          </a:prstGeom>
        </p:spPr>
        <p:txBody>
          <a:bodyPr wrap="square">
            <a:spAutoFit/>
          </a:bodyPr>
          <a:lstStyle/>
          <a:p>
            <a:r>
              <a:rPr lang="en-US" altLang="zh-CN" sz="2800" dirty="0" smtClean="0">
                <a:latin typeface="+mn-ea"/>
              </a:rPr>
              <a:t>3.</a:t>
            </a:r>
            <a:r>
              <a:rPr lang="zh-CN" altLang="en-US" sz="2800" dirty="0" smtClean="0">
                <a:latin typeface="+mn-ea"/>
              </a:rPr>
              <a:t>南水北调工程取水。</a:t>
            </a:r>
            <a:endParaRPr lang="en-US" altLang="zh-CN" sz="2800" dirty="0" smtClean="0">
              <a:latin typeface="+mn-ea"/>
            </a:endParaRPr>
          </a:p>
          <a:p>
            <a:endParaRPr lang="en-US" altLang="zh-CN" sz="2800" dirty="0" smtClean="0">
              <a:latin typeface="+mn-ea"/>
            </a:endParaRPr>
          </a:p>
          <a:p>
            <a:r>
              <a:rPr lang="zh-CN" altLang="en-US" sz="2800" dirty="0" smtClean="0">
                <a:latin typeface="+mn-ea"/>
              </a:rPr>
              <a:t>为保证工程建设，国家专门开征南水北调工程基金。规定在南水北调受水区的省份，凡直接从江河、湖泊或地下取用水资源的单位</a:t>
            </a:r>
            <a:r>
              <a:rPr lang="en-US" altLang="zh-CN" sz="2800" dirty="0" smtClean="0">
                <a:latin typeface="+mn-ea"/>
              </a:rPr>
              <a:t>(</a:t>
            </a:r>
            <a:r>
              <a:rPr lang="zh-CN" altLang="en-US" sz="2800" dirty="0" smtClean="0">
                <a:latin typeface="+mn-ea"/>
              </a:rPr>
              <a:t>包括中央直属水电厂和火电厂</a:t>
            </a:r>
            <a:r>
              <a:rPr lang="en-US" altLang="zh-CN" sz="2800" dirty="0" smtClean="0">
                <a:latin typeface="+mn-ea"/>
              </a:rPr>
              <a:t>)</a:t>
            </a:r>
            <a:r>
              <a:rPr lang="zh-CN" altLang="en-US" sz="2800" dirty="0" smtClean="0">
                <a:latin typeface="+mn-ea"/>
              </a:rPr>
              <a:t>和个人，均应缴纳南水北调工程基金。</a:t>
            </a:r>
            <a:endParaRPr lang="en-US" altLang="zh-CN" sz="2800" dirty="0" smtClean="0">
              <a:latin typeface="+mn-ea"/>
            </a:endParaRPr>
          </a:p>
          <a:p>
            <a:endParaRPr lang="en-US" altLang="zh-CN" sz="2800" dirty="0" smtClean="0">
              <a:latin typeface="+mn-ea"/>
            </a:endParaRPr>
          </a:p>
          <a:p>
            <a:r>
              <a:rPr lang="zh-CN" altLang="en-US" sz="2800" dirty="0" smtClean="0">
                <a:latin typeface="+mn-ea"/>
              </a:rPr>
              <a:t>该基金的征收，有关省份可以通过提高水资源费征收标准增加的收入筹集，也可将现行水资源费部分收入划入基金。水资源费收取后，应将其中的南水北调工程基金全额就地缴入中央国库，纳入中央财政预算管理。</a:t>
            </a:r>
            <a:endParaRPr lang="zh-CN" altLang="en-US" sz="2800" dirty="0">
              <a:latin typeface="+mn-ea"/>
            </a:endParaRPr>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609398"/>
          </a:xfrm>
          <a:prstGeom prst="rect">
            <a:avLst/>
          </a:prstGeom>
        </p:spPr>
        <p:txBody>
          <a:bodyPr wrap="square">
            <a:spAutoFit/>
          </a:bodyPr>
          <a:lstStyle/>
          <a:p>
            <a:pPr>
              <a:lnSpc>
                <a:spcPct val="120000"/>
              </a:lnSpc>
              <a:buFont typeface="Wingdings 3" pitchFamily="18" charset="2"/>
              <a:buNone/>
            </a:pPr>
            <a:r>
              <a:rPr lang="zh-CN" altLang="en-US" sz="2800" b="1" dirty="0" smtClean="0"/>
              <a:t>（二）我国水资源费状况。</a:t>
            </a:r>
            <a:endParaRPr lang="zh-CN" altLang="en-US" sz="2800" b="1" dirty="0">
              <a:latin typeface="华文中宋" pitchFamily="2" charset="-122"/>
              <a:ea typeface="华文中宋" pitchFamily="2" charset="-122"/>
            </a:endParaRPr>
          </a:p>
        </p:txBody>
      </p:sp>
      <p:sp>
        <p:nvSpPr>
          <p:cNvPr id="22" name="矩形 21"/>
          <p:cNvSpPr/>
          <p:nvPr/>
        </p:nvSpPr>
        <p:spPr>
          <a:xfrm>
            <a:off x="214282" y="857232"/>
            <a:ext cx="8929718" cy="2677656"/>
          </a:xfrm>
          <a:prstGeom prst="rect">
            <a:avLst/>
          </a:prstGeom>
        </p:spPr>
        <p:txBody>
          <a:bodyPr wrap="square">
            <a:spAutoFit/>
          </a:bodyPr>
          <a:lstStyle/>
          <a:p>
            <a:r>
              <a:rPr lang="en-US" altLang="zh-CN" sz="2800" dirty="0" smtClean="0">
                <a:latin typeface="+mn-ea"/>
              </a:rPr>
              <a:t>4.</a:t>
            </a:r>
            <a:r>
              <a:rPr lang="zh-CN" altLang="en-US" sz="2800" dirty="0" smtClean="0">
                <a:latin typeface="+mn-ea"/>
              </a:rPr>
              <a:t>自来水厂取水。</a:t>
            </a:r>
            <a:endParaRPr lang="en-US" altLang="zh-CN" sz="2800" dirty="0" smtClean="0">
              <a:latin typeface="+mn-ea"/>
            </a:endParaRPr>
          </a:p>
          <a:p>
            <a:r>
              <a:rPr lang="zh-CN" altLang="en-US" sz="2800" dirty="0" smtClean="0">
                <a:latin typeface="+mn-ea"/>
              </a:rPr>
              <a:t>在城市、农村铺设自来水管网的自来水厂，当其取水时，按照取水口所在地的费额标准乘以实际取水量向批准水厂取水计划的水行政管理机关缴纳水资源费。对用水单位使用管网供水，进行生产经营、特种行业经营时，不再收取水资源费。</a:t>
            </a:r>
            <a:endParaRPr lang="zh-CN" altLang="en-US" sz="2800" dirty="0">
              <a:latin typeface="+mn-ea"/>
            </a:endParaRPr>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609398"/>
          </a:xfrm>
          <a:prstGeom prst="rect">
            <a:avLst/>
          </a:prstGeom>
        </p:spPr>
        <p:txBody>
          <a:bodyPr wrap="square">
            <a:spAutoFit/>
          </a:bodyPr>
          <a:lstStyle/>
          <a:p>
            <a:pPr>
              <a:lnSpc>
                <a:spcPct val="120000"/>
              </a:lnSpc>
              <a:buFont typeface="Wingdings 3" pitchFamily="18" charset="2"/>
              <a:buNone/>
            </a:pPr>
            <a:r>
              <a:rPr lang="zh-CN" altLang="en-US" sz="2800" b="1" dirty="0" smtClean="0"/>
              <a:t>（三）我市水资源税试点改革进展情况。</a:t>
            </a:r>
            <a:endParaRPr lang="zh-CN" altLang="en-US" sz="2800" b="1" dirty="0">
              <a:latin typeface="华文中宋" pitchFamily="2" charset="-122"/>
              <a:ea typeface="华文中宋" pitchFamily="2" charset="-122"/>
            </a:endParaRPr>
          </a:p>
        </p:txBody>
      </p:sp>
      <p:sp>
        <p:nvSpPr>
          <p:cNvPr id="13" name="矩形 12"/>
          <p:cNvSpPr/>
          <p:nvPr/>
        </p:nvSpPr>
        <p:spPr>
          <a:xfrm>
            <a:off x="285720" y="857232"/>
            <a:ext cx="8572560" cy="2308324"/>
          </a:xfrm>
          <a:prstGeom prst="rect">
            <a:avLst/>
          </a:prstGeom>
        </p:spPr>
        <p:txBody>
          <a:bodyPr wrap="square">
            <a:spAutoFit/>
          </a:bodyPr>
          <a:lstStyle/>
          <a:p>
            <a:r>
              <a:rPr lang="zh-CN" altLang="en-US" sz="2400" dirty="0" smtClean="0">
                <a:latin typeface="+mn-ea"/>
              </a:rPr>
              <a:t>   截止目前，地税与财政、水利部门进行了</a:t>
            </a:r>
            <a:r>
              <a:rPr lang="en-US" altLang="zh-CN" sz="2400" dirty="0" smtClean="0">
                <a:latin typeface="+mn-ea"/>
              </a:rPr>
              <a:t>3</a:t>
            </a:r>
            <a:r>
              <a:rPr lang="zh-CN" altLang="en-US" sz="2400" dirty="0" smtClean="0">
                <a:latin typeface="+mn-ea"/>
              </a:rPr>
              <a:t>次联合调查和入户调查确定正常生产经营的纳税人</a:t>
            </a:r>
            <a:r>
              <a:rPr lang="en-US" sz="2400" dirty="0" smtClean="0">
                <a:latin typeface="+mn-ea"/>
              </a:rPr>
              <a:t>1262</a:t>
            </a:r>
            <a:r>
              <a:rPr lang="zh-CN" altLang="en-US" sz="2400" dirty="0" smtClean="0">
                <a:latin typeface="+mn-ea"/>
              </a:rPr>
              <a:t>户，其中已办理取水证的户数为</a:t>
            </a:r>
            <a:r>
              <a:rPr lang="en-US" sz="2400" dirty="0" smtClean="0">
                <a:latin typeface="+mn-ea"/>
              </a:rPr>
              <a:t>827</a:t>
            </a:r>
            <a:r>
              <a:rPr lang="zh-CN" altLang="en-US" sz="2400" dirty="0" smtClean="0">
                <a:latin typeface="+mn-ea"/>
              </a:rPr>
              <a:t>户已全部录入金三系统，未办理取水证和地热水纳税人为</a:t>
            </a:r>
            <a:r>
              <a:rPr lang="en-US" sz="2400" dirty="0" smtClean="0">
                <a:latin typeface="+mn-ea"/>
              </a:rPr>
              <a:t>435</a:t>
            </a:r>
            <a:r>
              <a:rPr lang="zh-CN" altLang="en-US" sz="2400" dirty="0" smtClean="0">
                <a:latin typeface="+mn-ea"/>
              </a:rPr>
              <a:t>户，</a:t>
            </a:r>
            <a:r>
              <a:rPr lang="zh-CN" altLang="en-US" sz="2400" dirty="0" smtClean="0"/>
              <a:t>涉及</a:t>
            </a:r>
            <a:r>
              <a:rPr lang="en-US" sz="2400" dirty="0" smtClean="0"/>
              <a:t>2016</a:t>
            </a:r>
            <a:r>
              <a:rPr lang="zh-CN" altLang="en-US" sz="2400" dirty="0" smtClean="0"/>
              <a:t>年及</a:t>
            </a:r>
            <a:r>
              <a:rPr lang="en-US" sz="2400" dirty="0" smtClean="0"/>
              <a:t>2017</a:t>
            </a:r>
            <a:r>
              <a:rPr lang="zh-CN" altLang="en-US" sz="2400" dirty="0" smtClean="0"/>
              <a:t>年</a:t>
            </a:r>
            <a:r>
              <a:rPr lang="en-US" sz="2400" dirty="0" smtClean="0"/>
              <a:t>10</a:t>
            </a:r>
            <a:r>
              <a:rPr lang="zh-CN" altLang="en-US" sz="2400" dirty="0" smtClean="0"/>
              <a:t>月水资源费</a:t>
            </a:r>
            <a:r>
              <a:rPr lang="en-US" sz="2400" dirty="0" smtClean="0"/>
              <a:t>11441.34</a:t>
            </a:r>
            <a:r>
              <a:rPr lang="zh-CN" altLang="en-US" sz="2400" dirty="0" smtClean="0"/>
              <a:t>万元。</a:t>
            </a:r>
          </a:p>
          <a:p>
            <a:endParaRPr lang="zh-CN" altLang="en-US" sz="2400" dirty="0">
              <a:latin typeface="+mn-ea"/>
            </a:endParaRPr>
          </a:p>
        </p:txBody>
      </p:sp>
      <p:sp>
        <p:nvSpPr>
          <p:cNvPr id="183297" name="Rectangle 1"/>
          <p:cNvSpPr>
            <a:spLocks noChangeArrowheads="1"/>
          </p:cNvSpPr>
          <p:nvPr/>
        </p:nvSpPr>
        <p:spPr bwMode="auto">
          <a:xfrm>
            <a:off x="0" y="2285992"/>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711200" algn="l" defTabSz="914400" rtl="0" eaLnBrk="1" fontAlgn="base" latinLnBrk="0" hangingPunct="1">
              <a:lnSpc>
                <a:spcPct val="100000"/>
              </a:lnSpc>
              <a:spcBef>
                <a:spcPct val="0"/>
              </a:spcBef>
              <a:spcAft>
                <a:spcPct val="0"/>
              </a:spcAft>
              <a:buClrTx/>
              <a:buSzTx/>
              <a:buFontTx/>
              <a:buChar char="•"/>
              <a:tabLst/>
            </a:pPr>
            <a:endParaRPr lang="en-US" altLang="zh-CN" sz="2400" dirty="0" smtClean="0">
              <a:latin typeface="+mn-ea"/>
            </a:endParaRPr>
          </a:p>
          <a:p>
            <a:pPr marL="0" marR="0" lvl="0" indent="711200" algn="l" defTabSz="914400" rtl="0" eaLnBrk="0" fontAlgn="base" latinLnBrk="0" hangingPunct="0">
              <a:lnSpc>
                <a:spcPct val="100000"/>
              </a:lnSpc>
              <a:spcBef>
                <a:spcPct val="0"/>
              </a:spcBef>
              <a:spcAft>
                <a:spcPct val="0"/>
              </a:spcAft>
              <a:buClrTx/>
              <a:buSzTx/>
              <a:buFontTx/>
              <a:buNone/>
              <a:tabLst/>
            </a:pPr>
            <a:r>
              <a:rPr lang="zh-CN" altLang="en-US" sz="2400" dirty="0" smtClean="0">
                <a:latin typeface="+mn-ea"/>
              </a:rPr>
              <a:t>从水源类型上看，我市地下水缴费人</a:t>
            </a:r>
            <a:r>
              <a:rPr lang="en-US" altLang="zh-CN" sz="2400" dirty="0" smtClean="0">
                <a:latin typeface="+mn-ea"/>
              </a:rPr>
              <a:t>1249</a:t>
            </a:r>
            <a:r>
              <a:rPr lang="zh-CN" altLang="en-US" sz="2400" dirty="0" smtClean="0">
                <a:latin typeface="+mn-ea"/>
              </a:rPr>
              <a:t>户，占总户数的</a:t>
            </a:r>
            <a:r>
              <a:rPr lang="en-US" altLang="zh-CN" sz="2400" dirty="0" smtClean="0">
                <a:latin typeface="+mn-ea"/>
              </a:rPr>
              <a:t>98.97%</a:t>
            </a:r>
            <a:r>
              <a:rPr lang="zh-CN" altLang="en-US" sz="2400" dirty="0" smtClean="0">
                <a:latin typeface="+mn-ea"/>
              </a:rPr>
              <a:t>，地表水缴费人</a:t>
            </a:r>
            <a:r>
              <a:rPr lang="en-US" altLang="zh-CN" sz="2400" dirty="0" smtClean="0">
                <a:latin typeface="+mn-ea"/>
              </a:rPr>
              <a:t>13</a:t>
            </a:r>
            <a:r>
              <a:rPr lang="zh-CN" altLang="en-US" sz="2400" dirty="0" smtClean="0">
                <a:latin typeface="+mn-ea"/>
              </a:rPr>
              <a:t>户，仅占总户数的</a:t>
            </a:r>
            <a:r>
              <a:rPr lang="en-US" altLang="zh-CN" sz="2400" dirty="0" smtClean="0">
                <a:latin typeface="+mn-ea"/>
              </a:rPr>
              <a:t>1.03%</a:t>
            </a:r>
            <a:r>
              <a:rPr lang="zh-CN" altLang="en-US" sz="2400" dirty="0" smtClean="0">
                <a:latin typeface="+mn-ea"/>
              </a:rPr>
              <a:t>；从取用水行业上看，我市工商业缴费人</a:t>
            </a:r>
            <a:r>
              <a:rPr lang="en-US" altLang="zh-CN" sz="2400" dirty="0" smtClean="0">
                <a:latin typeface="+mn-ea"/>
              </a:rPr>
              <a:t>763</a:t>
            </a:r>
            <a:r>
              <a:rPr lang="zh-CN" altLang="en-US" sz="2400" dirty="0" smtClean="0">
                <a:latin typeface="+mn-ea"/>
              </a:rPr>
              <a:t>户，占总户数的</a:t>
            </a:r>
            <a:r>
              <a:rPr lang="en-US" altLang="zh-CN" sz="2400" dirty="0" smtClean="0">
                <a:latin typeface="+mn-ea"/>
              </a:rPr>
              <a:t>60.5%</a:t>
            </a:r>
            <a:r>
              <a:rPr lang="zh-CN" altLang="en-US" sz="2400" dirty="0" smtClean="0">
                <a:latin typeface="+mn-ea"/>
              </a:rPr>
              <a:t>；洗浴等特种行业缴费人</a:t>
            </a:r>
            <a:r>
              <a:rPr lang="en-US" altLang="zh-CN" sz="2400" dirty="0" smtClean="0">
                <a:latin typeface="+mn-ea"/>
              </a:rPr>
              <a:t>126</a:t>
            </a:r>
            <a:r>
              <a:rPr lang="zh-CN" altLang="en-US" sz="2400" dirty="0" smtClean="0">
                <a:latin typeface="+mn-ea"/>
              </a:rPr>
              <a:t>户，占总户数的</a:t>
            </a:r>
            <a:r>
              <a:rPr lang="en-US" altLang="zh-CN" sz="2400" dirty="0" smtClean="0">
                <a:latin typeface="+mn-ea"/>
              </a:rPr>
              <a:t>10.1%</a:t>
            </a:r>
            <a:r>
              <a:rPr lang="zh-CN" altLang="en-US" sz="2400" dirty="0" smtClean="0">
                <a:latin typeface="+mn-ea"/>
              </a:rPr>
              <a:t>；地热水缴费人</a:t>
            </a:r>
            <a:r>
              <a:rPr lang="en-US" altLang="zh-CN" sz="2400" dirty="0" smtClean="0">
                <a:latin typeface="+mn-ea"/>
              </a:rPr>
              <a:t>93</a:t>
            </a:r>
            <a:r>
              <a:rPr lang="zh-CN" altLang="en-US" sz="2400" dirty="0" smtClean="0">
                <a:latin typeface="+mn-ea"/>
              </a:rPr>
              <a:t>户，占总户数的</a:t>
            </a:r>
            <a:r>
              <a:rPr lang="en-US" altLang="zh-CN" sz="2400" dirty="0" smtClean="0">
                <a:latin typeface="+mn-ea"/>
              </a:rPr>
              <a:t>7.4%</a:t>
            </a:r>
            <a:r>
              <a:rPr lang="zh-CN" altLang="en-US" sz="2400" dirty="0" smtClean="0">
                <a:latin typeface="+mn-ea"/>
              </a:rPr>
              <a:t>；其他缴费人</a:t>
            </a:r>
            <a:r>
              <a:rPr lang="en-US" altLang="zh-CN" sz="2400" dirty="0" smtClean="0">
                <a:latin typeface="+mn-ea"/>
              </a:rPr>
              <a:t>256</a:t>
            </a:r>
            <a:r>
              <a:rPr lang="zh-CN" altLang="en-US" sz="2400" dirty="0" smtClean="0">
                <a:latin typeface="+mn-ea"/>
              </a:rPr>
              <a:t>户，占总户数的</a:t>
            </a:r>
            <a:r>
              <a:rPr lang="en-US" altLang="zh-CN" sz="2400" dirty="0" smtClean="0">
                <a:latin typeface="+mn-ea"/>
              </a:rPr>
              <a:t>21.1%</a:t>
            </a:r>
            <a:r>
              <a:rPr lang="zh-CN" altLang="en-US" sz="2400" dirty="0" smtClean="0">
                <a:latin typeface="+mn-ea"/>
              </a:rPr>
              <a:t>；矿泉水缴费人</a:t>
            </a:r>
            <a:r>
              <a:rPr lang="en-US" altLang="zh-CN" sz="2400" dirty="0" smtClean="0">
                <a:latin typeface="+mn-ea"/>
              </a:rPr>
              <a:t>3</a:t>
            </a:r>
            <a:r>
              <a:rPr lang="zh-CN" altLang="en-US" sz="2400" dirty="0" smtClean="0">
                <a:latin typeface="+mn-ea"/>
              </a:rPr>
              <a:t>户，占总户数的</a:t>
            </a:r>
            <a:r>
              <a:rPr lang="en-US" altLang="zh-CN" sz="2400" dirty="0" smtClean="0">
                <a:latin typeface="+mn-ea"/>
              </a:rPr>
              <a:t>0.2%</a:t>
            </a:r>
            <a:r>
              <a:rPr lang="zh-CN" altLang="en-US" sz="2400" dirty="0" smtClean="0">
                <a:latin typeface="+mn-ea"/>
              </a:rPr>
              <a:t>。从取水地点上看，市区管辖缴费人</a:t>
            </a:r>
            <a:r>
              <a:rPr lang="en-US" altLang="zh-CN" sz="2400" dirty="0" smtClean="0">
                <a:latin typeface="+mn-ea"/>
              </a:rPr>
              <a:t>218</a:t>
            </a:r>
            <a:r>
              <a:rPr lang="zh-CN" altLang="en-US" sz="2400" dirty="0" smtClean="0">
                <a:latin typeface="+mn-ea"/>
              </a:rPr>
              <a:t>户，占总户数的</a:t>
            </a:r>
            <a:r>
              <a:rPr lang="en-US" altLang="zh-CN" sz="2400" dirty="0" smtClean="0">
                <a:latin typeface="+mn-ea"/>
              </a:rPr>
              <a:t>17.2%</a:t>
            </a:r>
            <a:r>
              <a:rPr lang="zh-CN" altLang="en-US" sz="2400" dirty="0" smtClean="0">
                <a:latin typeface="+mn-ea"/>
              </a:rPr>
              <a:t>，其中卫滨区管辖最多为</a:t>
            </a:r>
            <a:r>
              <a:rPr lang="en-US" altLang="zh-CN" sz="2400" dirty="0" smtClean="0">
                <a:latin typeface="+mn-ea"/>
              </a:rPr>
              <a:t>79</a:t>
            </a:r>
            <a:r>
              <a:rPr lang="zh-CN" altLang="en-US" sz="2400" dirty="0" smtClean="0">
                <a:latin typeface="+mn-ea"/>
              </a:rPr>
              <a:t>户，其他区管辖平均在</a:t>
            </a:r>
            <a:r>
              <a:rPr lang="en-US" altLang="zh-CN" sz="2400" dirty="0" smtClean="0">
                <a:latin typeface="+mn-ea"/>
              </a:rPr>
              <a:t>30</a:t>
            </a:r>
            <a:r>
              <a:rPr lang="zh-CN" altLang="en-US" sz="2400" dirty="0" smtClean="0">
                <a:latin typeface="+mn-ea"/>
              </a:rPr>
              <a:t>户左右；县区管辖缴费人</a:t>
            </a:r>
            <a:r>
              <a:rPr lang="en-US" altLang="zh-CN" sz="2400" dirty="0" smtClean="0">
                <a:latin typeface="+mn-ea"/>
              </a:rPr>
              <a:t>1044</a:t>
            </a:r>
            <a:r>
              <a:rPr lang="zh-CN" altLang="en-US" sz="2400" dirty="0" smtClean="0">
                <a:latin typeface="+mn-ea"/>
              </a:rPr>
              <a:t>户，占总户的</a:t>
            </a:r>
            <a:r>
              <a:rPr lang="en-US" altLang="zh-CN" sz="2400" dirty="0" smtClean="0">
                <a:latin typeface="+mn-ea"/>
              </a:rPr>
              <a:t>82.8%</a:t>
            </a:r>
            <a:r>
              <a:rPr lang="zh-CN" altLang="en-US" sz="2400" dirty="0" smtClean="0">
                <a:latin typeface="+mn-ea"/>
              </a:rPr>
              <a:t>，其中新乡县管辖最多为</a:t>
            </a:r>
            <a:r>
              <a:rPr lang="en-US" altLang="zh-CN" sz="2400" dirty="0" smtClean="0">
                <a:latin typeface="+mn-ea"/>
              </a:rPr>
              <a:t>447</a:t>
            </a:r>
            <a:r>
              <a:rPr lang="zh-CN" altLang="en-US" sz="2400" dirty="0" smtClean="0">
                <a:latin typeface="+mn-ea"/>
              </a:rPr>
              <a:t>户，其他县管辖平均在</a:t>
            </a:r>
            <a:r>
              <a:rPr lang="en-US" altLang="zh-CN" sz="2400" dirty="0" smtClean="0">
                <a:latin typeface="+mn-ea"/>
              </a:rPr>
              <a:t>160</a:t>
            </a:r>
            <a:r>
              <a:rPr lang="zh-CN" altLang="en-US" sz="2400" dirty="0" smtClean="0">
                <a:latin typeface="+mn-ea"/>
              </a:rPr>
              <a:t>户左右。</a:t>
            </a:r>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609398"/>
          </a:xfrm>
          <a:prstGeom prst="rect">
            <a:avLst/>
          </a:prstGeom>
        </p:spPr>
        <p:txBody>
          <a:bodyPr wrap="square">
            <a:spAutoFit/>
          </a:bodyPr>
          <a:lstStyle/>
          <a:p>
            <a:pPr>
              <a:lnSpc>
                <a:spcPct val="120000"/>
              </a:lnSpc>
              <a:buFont typeface="Wingdings 3" pitchFamily="18" charset="2"/>
              <a:buNone/>
            </a:pPr>
            <a:r>
              <a:rPr lang="zh-CN" altLang="en-US" sz="2800" b="1" dirty="0" smtClean="0"/>
              <a:t>（四）</a:t>
            </a:r>
            <a:r>
              <a:rPr lang="zh-CN" altLang="en-US" sz="2800" b="1" dirty="0" smtClean="0">
                <a:latin typeface="+mn-ea"/>
              </a:rPr>
              <a:t>水资源费政策分析。</a:t>
            </a:r>
            <a:endParaRPr lang="zh-CN" altLang="en-US" sz="2800" b="1" dirty="0">
              <a:latin typeface="+mn-ea"/>
            </a:endParaRPr>
          </a:p>
        </p:txBody>
      </p:sp>
      <p:sp>
        <p:nvSpPr>
          <p:cNvPr id="183297" name="Rectangle 1"/>
          <p:cNvSpPr>
            <a:spLocks noChangeArrowheads="1"/>
          </p:cNvSpPr>
          <p:nvPr/>
        </p:nvSpPr>
        <p:spPr bwMode="auto">
          <a:xfrm>
            <a:off x="0" y="1071546"/>
            <a:ext cx="9144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000" dirty="0" smtClean="0">
                <a:latin typeface="楷体" pitchFamily="49" charset="-122"/>
                <a:ea typeface="楷体" pitchFamily="49" charset="-122"/>
              </a:rPr>
              <a:t>  </a:t>
            </a:r>
            <a:r>
              <a:rPr lang="zh-CN" altLang="en-US" sz="2800" dirty="0" smtClean="0">
                <a:latin typeface="+mn-ea"/>
              </a:rPr>
              <a:t>水资源费政策制定和执行过程中存在一些问题，导致水资源费的政策功能并未完全实现。</a:t>
            </a:r>
            <a:endParaRPr lang="en-US" altLang="zh-CN" sz="2800" dirty="0" smtClean="0">
              <a:latin typeface="+mn-ea"/>
            </a:endParaRPr>
          </a:p>
          <a:p>
            <a:endParaRPr lang="zh-CN" altLang="en-US" sz="2800" dirty="0" smtClean="0">
              <a:latin typeface="+mn-ea"/>
            </a:endParaRPr>
          </a:p>
          <a:p>
            <a:r>
              <a:rPr lang="en-US" altLang="zh-CN" sz="2800" dirty="0" smtClean="0">
                <a:latin typeface="+mn-ea"/>
              </a:rPr>
              <a:t>   1.</a:t>
            </a:r>
            <a:r>
              <a:rPr lang="zh-CN" altLang="en-US" sz="2800" dirty="0" smtClean="0">
                <a:latin typeface="+mn-ea"/>
              </a:rPr>
              <a:t>依法征收水资源费的刚性不强。相较于税收的征管，水资源费主要由水利部门、城建部门等负责征收。受征管措施、机构、人员等方面的限制，加之收费对拖延、拒交行为缺乏有力手段，水资源费的征收缺乏必要的刚性。同时，部分地方政府考虑局部利益过多，往往以优化环境、发展经济为名，采取行政手段限制水资源费征收，有的甚至出台减免等“优惠政策”进行招商引资，导致水行政主管部门在水资源费征收方面力度有限。</a:t>
            </a:r>
            <a:endParaRPr lang="zh-CN" altLang="en-US" sz="2800" dirty="0">
              <a:latin typeface="+mn-ea"/>
            </a:endParaRPr>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609398"/>
          </a:xfrm>
          <a:prstGeom prst="rect">
            <a:avLst/>
          </a:prstGeom>
        </p:spPr>
        <p:txBody>
          <a:bodyPr wrap="square">
            <a:spAutoFit/>
          </a:bodyPr>
          <a:lstStyle/>
          <a:p>
            <a:pPr>
              <a:lnSpc>
                <a:spcPct val="120000"/>
              </a:lnSpc>
              <a:buFont typeface="Wingdings 3" pitchFamily="18" charset="2"/>
              <a:buNone/>
            </a:pPr>
            <a:r>
              <a:rPr lang="zh-CN" altLang="en-US" sz="2800" b="1" dirty="0" smtClean="0"/>
              <a:t>（四）</a:t>
            </a:r>
            <a:r>
              <a:rPr lang="zh-CN" altLang="en-US" sz="2800" b="1" dirty="0" smtClean="0">
                <a:latin typeface="+mn-ea"/>
              </a:rPr>
              <a:t>水资源费政策分析。</a:t>
            </a:r>
            <a:endParaRPr lang="zh-CN" altLang="en-US" sz="2800" b="1" dirty="0">
              <a:latin typeface="+mn-ea"/>
            </a:endParaRPr>
          </a:p>
        </p:txBody>
      </p:sp>
      <p:sp>
        <p:nvSpPr>
          <p:cNvPr id="183297" name="Rectangle 1"/>
          <p:cNvSpPr>
            <a:spLocks noChangeArrowheads="1"/>
          </p:cNvSpPr>
          <p:nvPr/>
        </p:nvSpPr>
        <p:spPr bwMode="auto">
          <a:xfrm>
            <a:off x="0" y="857232"/>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dirty="0" smtClean="0">
                <a:latin typeface="+mn-ea"/>
              </a:rPr>
              <a:t>   </a:t>
            </a:r>
            <a:r>
              <a:rPr lang="en-US" altLang="zh-CN" sz="2400" dirty="0" smtClean="0">
                <a:latin typeface="+mn-ea"/>
              </a:rPr>
              <a:t>2.</a:t>
            </a:r>
            <a:r>
              <a:rPr lang="zh-CN" altLang="en-US" sz="2400" dirty="0" smtClean="0">
                <a:latin typeface="+mn-ea"/>
              </a:rPr>
              <a:t>取水人履行缴费义务的意识不到位。现阶段，单位和个人对规费和税收的认识程度不一，多数人认为不交税不行，但收费多少可以商量，对缴费心存随意性，导致部分水资源费政策未执行到位，水资源费实际征收率偏低。</a:t>
            </a:r>
            <a:endParaRPr lang="en-US" altLang="zh-CN" sz="2400" dirty="0" smtClean="0">
              <a:latin typeface="+mn-ea"/>
            </a:endParaRPr>
          </a:p>
          <a:p>
            <a:endParaRPr lang="zh-CN" altLang="en-US" sz="2400" dirty="0" smtClean="0">
              <a:latin typeface="+mn-ea"/>
            </a:endParaRPr>
          </a:p>
          <a:p>
            <a:r>
              <a:rPr lang="en-US" altLang="zh-CN" sz="2400" dirty="0" smtClean="0">
                <a:latin typeface="+mn-ea"/>
              </a:rPr>
              <a:t>   3.</a:t>
            </a:r>
            <a:r>
              <a:rPr lang="zh-CN" altLang="en-US" sz="2400" dirty="0" smtClean="0">
                <a:latin typeface="+mn-ea"/>
              </a:rPr>
              <a:t>多部门制定收费政策，调节功能并未完全实现。直接取水的水资源费的政策制定主要由价格、财政、水行政主管部门等确定。但是城市供水的水资源费，又与住建、城建主管部门等职责交叉。特殊情况下，跨流域的水力发电、水利工程，又有专门的流域管理机制或专门机构管理。多头管理造成了当前我国水资源费调节功能不显著，特别是在征费标准、管理权限等问题上责权不清，容易造成行政部门间管理缺位，用水单位负担加重。</a:t>
            </a:r>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7" cstate="print"/>
          <a:srcRect/>
          <a:stretch>
            <a:fillRect/>
          </a:stretch>
        </p:blipFill>
        <p:spPr bwMode="auto">
          <a:xfrm>
            <a:off x="0" y="0"/>
            <a:ext cx="467544" cy="599005"/>
          </a:xfrm>
          <a:prstGeom prst="rect">
            <a:avLst/>
          </a:prstGeom>
          <a:noFill/>
        </p:spPr>
      </p:pic>
      <p:pic>
        <p:nvPicPr>
          <p:cNvPr id="18" name="Picture 2" descr="H:\图片1.png"/>
          <p:cNvPicPr>
            <a:picLocks noChangeAspect="1" noChangeArrowheads="1"/>
          </p:cNvPicPr>
          <p:nvPr/>
        </p:nvPicPr>
        <p:blipFill>
          <a:blip r:embed="rId8" cstate="print"/>
          <a:srcRect/>
          <a:stretch>
            <a:fillRect/>
          </a:stretch>
        </p:blipFill>
        <p:spPr bwMode="auto">
          <a:xfrm flipH="1">
            <a:off x="8103152" y="5286388"/>
            <a:ext cx="1040848" cy="1095372"/>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16" name="MH_Others_1"/>
          <p:cNvSpPr/>
          <p:nvPr>
            <p:custDataLst>
              <p:tags r:id="rId1"/>
            </p:custDataLst>
          </p:nvPr>
        </p:nvSpPr>
        <p:spPr bwMode="auto">
          <a:xfrm>
            <a:off x="1643043" y="2071677"/>
            <a:ext cx="2357453" cy="2463001"/>
          </a:xfrm>
          <a:custGeom>
            <a:avLst/>
            <a:gdLst>
              <a:gd name="T0" fmla="*/ 2147483646 w 3056"/>
              <a:gd name="T1" fmla="*/ 2147483646 h 5429"/>
              <a:gd name="T2" fmla="*/ 2147483646 w 3056"/>
              <a:gd name="T3" fmla="*/ 2147483646 h 5429"/>
              <a:gd name="T4" fmla="*/ 2147483646 w 3056"/>
              <a:gd name="T5" fmla="*/ 388832290 h 5429"/>
              <a:gd name="T6" fmla="*/ 2147483646 w 3056"/>
              <a:gd name="T7" fmla="*/ 345615213 h 5429"/>
              <a:gd name="T8" fmla="*/ 2147483646 w 3056"/>
              <a:gd name="T9" fmla="*/ 2147483646 h 5429"/>
              <a:gd name="T10" fmla="*/ 2147483646 w 3056"/>
              <a:gd name="T11" fmla="*/ 2147483646 h 5429"/>
              <a:gd name="T12" fmla="*/ 2147483646 w 3056"/>
              <a:gd name="T13" fmla="*/ 2147483646 h 5429"/>
              <a:gd name="T14" fmla="*/ 2147483646 w 3056"/>
              <a:gd name="T15" fmla="*/ 2147483646 h 5429"/>
              <a:gd name="T16" fmla="*/ 2147483646 w 3056"/>
              <a:gd name="T17" fmla="*/ 2147483646 h 5429"/>
              <a:gd name="T18" fmla="*/ 2147483646 w 3056"/>
              <a:gd name="T19" fmla="*/ 2147483646 h 5429"/>
              <a:gd name="T20" fmla="*/ 475747481 w 3056"/>
              <a:gd name="T21" fmla="*/ 2147483646 h 5429"/>
              <a:gd name="T22" fmla="*/ 432463999 w 3056"/>
              <a:gd name="T23" fmla="*/ 2147483646 h 5429"/>
              <a:gd name="T24" fmla="*/ 2147483646 w 3056"/>
              <a:gd name="T25" fmla="*/ 2147483646 h 5429"/>
              <a:gd name="T26" fmla="*/ 2147483646 w 3056"/>
              <a:gd name="T27" fmla="*/ 2147483646 h 5429"/>
              <a:gd name="T28" fmla="*/ 2147483646 w 3056"/>
              <a:gd name="T29" fmla="*/ 2147483646 h 5429"/>
              <a:gd name="T30" fmla="*/ 2147483646 w 3056"/>
              <a:gd name="T31" fmla="*/ 2147483646 h 5429"/>
              <a:gd name="T32" fmla="*/ 2147483646 w 3056"/>
              <a:gd name="T33" fmla="*/ 2147483646 h 5429"/>
              <a:gd name="T34" fmla="*/ 2147483646 w 3056"/>
              <a:gd name="T35" fmla="*/ 2147483646 h 5429"/>
              <a:gd name="T36" fmla="*/ 2147483646 w 3056"/>
              <a:gd name="T37" fmla="*/ 2147483646 h 5429"/>
              <a:gd name="T38" fmla="*/ 2147483646 w 3056"/>
              <a:gd name="T39" fmla="*/ 2147483646 h 5429"/>
              <a:gd name="T40" fmla="*/ 2147483646 w 3056"/>
              <a:gd name="T41" fmla="*/ 2147483646 h 5429"/>
              <a:gd name="T42" fmla="*/ 2147483646 w 3056"/>
              <a:gd name="T43" fmla="*/ 2147483646 h 5429"/>
              <a:gd name="T44" fmla="*/ 2147483646 w 3056"/>
              <a:gd name="T45" fmla="*/ 2147483646 h 5429"/>
              <a:gd name="T46" fmla="*/ 2147483646 w 3056"/>
              <a:gd name="T47" fmla="*/ 2147483646 h 5429"/>
              <a:gd name="T48" fmla="*/ 2147483646 w 3056"/>
              <a:gd name="T49" fmla="*/ 2147483646 h 5429"/>
              <a:gd name="T50" fmla="*/ 2147483646 w 3056"/>
              <a:gd name="T51" fmla="*/ 2147483646 h 5429"/>
              <a:gd name="T52" fmla="*/ 2147483646 w 3056"/>
              <a:gd name="T53" fmla="*/ 2147483646 h 5429"/>
              <a:gd name="T54" fmla="*/ 2147483646 w 3056"/>
              <a:gd name="T55" fmla="*/ 2147483646 h 5429"/>
              <a:gd name="T56" fmla="*/ 2147483646 w 3056"/>
              <a:gd name="T57" fmla="*/ 2147483646 h 5429"/>
              <a:gd name="T58" fmla="*/ 2147483646 w 3056"/>
              <a:gd name="T59" fmla="*/ 2147483646 h 5429"/>
              <a:gd name="T60" fmla="*/ 2147483646 w 3056"/>
              <a:gd name="T61" fmla="*/ 2147483646 h 5429"/>
              <a:gd name="T62" fmla="*/ 2147483646 w 3056"/>
              <a:gd name="T63" fmla="*/ 2147483646 h 5429"/>
              <a:gd name="T64" fmla="*/ 2147483646 w 3056"/>
              <a:gd name="T65" fmla="*/ 2147483646 h 5429"/>
              <a:gd name="T66" fmla="*/ 2147483646 w 3056"/>
              <a:gd name="T67" fmla="*/ 2147483646 h 5429"/>
              <a:gd name="T68" fmla="*/ 2147483646 w 3056"/>
              <a:gd name="T69" fmla="*/ 2147483646 h 5429"/>
              <a:gd name="T70" fmla="*/ 2147483646 w 3056"/>
              <a:gd name="T71" fmla="*/ 2147483646 h 5429"/>
              <a:gd name="T72" fmla="*/ 2147483646 w 3056"/>
              <a:gd name="T73" fmla="*/ 2147483646 h 5429"/>
              <a:gd name="T74" fmla="*/ 2147483646 w 3056"/>
              <a:gd name="T75" fmla="*/ 2147483646 h 5429"/>
              <a:gd name="T76" fmla="*/ 2147483646 w 3056"/>
              <a:gd name="T77" fmla="*/ 2147483646 h 5429"/>
              <a:gd name="T78" fmla="*/ 2147483646 w 3056"/>
              <a:gd name="T79" fmla="*/ 2147483646 h 5429"/>
              <a:gd name="T80" fmla="*/ 2147483646 w 3056"/>
              <a:gd name="T81" fmla="*/ 2147483646 h 5429"/>
              <a:gd name="T82" fmla="*/ 2147483646 w 3056"/>
              <a:gd name="T83" fmla="*/ 2147483646 h 5429"/>
              <a:gd name="T84" fmla="*/ 2147483646 w 3056"/>
              <a:gd name="T85" fmla="*/ 2147483646 h 5429"/>
              <a:gd name="T86" fmla="*/ 2147483646 w 3056"/>
              <a:gd name="T87" fmla="*/ 2147483646 h 5429"/>
              <a:gd name="T88" fmla="*/ 2147483646 w 3056"/>
              <a:gd name="T89" fmla="*/ 2147483646 h 5429"/>
              <a:gd name="T90" fmla="*/ 2147483646 w 3056"/>
              <a:gd name="T91" fmla="*/ 2147483646 h 5429"/>
              <a:gd name="T92" fmla="*/ 2147483646 w 3056"/>
              <a:gd name="T93" fmla="*/ 2147483646 h 5429"/>
              <a:gd name="T94" fmla="*/ 2147483646 w 3056"/>
              <a:gd name="T95" fmla="*/ 2147483646 h 5429"/>
              <a:gd name="T96" fmla="*/ 2147483646 w 3056"/>
              <a:gd name="T97" fmla="*/ 2147483646 h 5429"/>
              <a:gd name="T98" fmla="*/ 2147483646 w 3056"/>
              <a:gd name="T99" fmla="*/ 2147483646 h 5429"/>
              <a:gd name="T100" fmla="*/ 2147483646 w 3056"/>
              <a:gd name="T101" fmla="*/ 2147483646 h 5429"/>
              <a:gd name="T102" fmla="*/ 2147483646 w 3056"/>
              <a:gd name="T103" fmla="*/ 2147483646 h 5429"/>
              <a:gd name="T104" fmla="*/ 2147483646 w 3056"/>
              <a:gd name="T105" fmla="*/ 2147483646 h 5429"/>
              <a:gd name="T106" fmla="*/ 2147483646 w 3056"/>
              <a:gd name="T107" fmla="*/ 2147483646 h 5429"/>
              <a:gd name="T108" fmla="*/ 2147483646 w 3056"/>
              <a:gd name="T109" fmla="*/ 2147483646 h 5429"/>
              <a:gd name="T110" fmla="*/ 2147483646 w 3056"/>
              <a:gd name="T111" fmla="*/ 2147483646 h 5429"/>
              <a:gd name="T112" fmla="*/ 2147483646 w 3056"/>
              <a:gd name="T113" fmla="*/ 2147483646 h 5429"/>
              <a:gd name="T114" fmla="*/ 2147483646 w 3056"/>
              <a:gd name="T115" fmla="*/ 2147483646 h 5429"/>
              <a:gd name="T116" fmla="*/ 2147483646 w 3056"/>
              <a:gd name="T117" fmla="*/ 2147483646 h 5429"/>
              <a:gd name="T118" fmla="*/ 2147483646 w 3056"/>
              <a:gd name="T119" fmla="*/ 2147483646 h 5429"/>
              <a:gd name="T120" fmla="*/ 2147483646 w 3056"/>
              <a:gd name="T121" fmla="*/ 2147483646 h 54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056" h="5429">
                <a:moveTo>
                  <a:pt x="2609" y="448"/>
                </a:moveTo>
                <a:lnTo>
                  <a:pt x="2609" y="448"/>
                </a:lnTo>
                <a:lnTo>
                  <a:pt x="2575" y="415"/>
                </a:lnTo>
                <a:lnTo>
                  <a:pt x="2538" y="383"/>
                </a:lnTo>
                <a:lnTo>
                  <a:pt x="2503" y="352"/>
                </a:lnTo>
                <a:lnTo>
                  <a:pt x="2465" y="322"/>
                </a:lnTo>
                <a:lnTo>
                  <a:pt x="2426" y="293"/>
                </a:lnTo>
                <a:lnTo>
                  <a:pt x="2388" y="265"/>
                </a:lnTo>
                <a:lnTo>
                  <a:pt x="2348" y="239"/>
                </a:lnTo>
                <a:lnTo>
                  <a:pt x="2307" y="213"/>
                </a:lnTo>
                <a:lnTo>
                  <a:pt x="2266" y="190"/>
                </a:lnTo>
                <a:lnTo>
                  <a:pt x="2224" y="168"/>
                </a:lnTo>
                <a:lnTo>
                  <a:pt x="2182" y="146"/>
                </a:lnTo>
                <a:lnTo>
                  <a:pt x="2138" y="127"/>
                </a:lnTo>
                <a:lnTo>
                  <a:pt x="2095" y="108"/>
                </a:lnTo>
                <a:lnTo>
                  <a:pt x="2049" y="91"/>
                </a:lnTo>
                <a:lnTo>
                  <a:pt x="2005" y="75"/>
                </a:lnTo>
                <a:lnTo>
                  <a:pt x="1960" y="61"/>
                </a:lnTo>
                <a:lnTo>
                  <a:pt x="1907" y="46"/>
                </a:lnTo>
                <a:lnTo>
                  <a:pt x="1853" y="34"/>
                </a:lnTo>
                <a:lnTo>
                  <a:pt x="1800" y="24"/>
                </a:lnTo>
                <a:lnTo>
                  <a:pt x="1746" y="15"/>
                </a:lnTo>
                <a:lnTo>
                  <a:pt x="1692" y="9"/>
                </a:lnTo>
                <a:lnTo>
                  <a:pt x="1638" y="3"/>
                </a:lnTo>
                <a:lnTo>
                  <a:pt x="1582" y="1"/>
                </a:lnTo>
                <a:lnTo>
                  <a:pt x="1527" y="0"/>
                </a:lnTo>
                <a:lnTo>
                  <a:pt x="1490" y="0"/>
                </a:lnTo>
                <a:lnTo>
                  <a:pt x="1451" y="2"/>
                </a:lnTo>
                <a:lnTo>
                  <a:pt x="1413" y="4"/>
                </a:lnTo>
                <a:lnTo>
                  <a:pt x="1376" y="8"/>
                </a:lnTo>
                <a:lnTo>
                  <a:pt x="1338" y="11"/>
                </a:lnTo>
                <a:lnTo>
                  <a:pt x="1302" y="17"/>
                </a:lnTo>
                <a:lnTo>
                  <a:pt x="1264" y="22"/>
                </a:lnTo>
                <a:lnTo>
                  <a:pt x="1227" y="29"/>
                </a:lnTo>
                <a:lnTo>
                  <a:pt x="1191" y="36"/>
                </a:lnTo>
                <a:lnTo>
                  <a:pt x="1154" y="45"/>
                </a:lnTo>
                <a:lnTo>
                  <a:pt x="1118" y="55"/>
                </a:lnTo>
                <a:lnTo>
                  <a:pt x="1083" y="65"/>
                </a:lnTo>
                <a:lnTo>
                  <a:pt x="1047" y="76"/>
                </a:lnTo>
                <a:lnTo>
                  <a:pt x="1012" y="88"/>
                </a:lnTo>
                <a:lnTo>
                  <a:pt x="977" y="102"/>
                </a:lnTo>
                <a:lnTo>
                  <a:pt x="942" y="115"/>
                </a:lnTo>
                <a:lnTo>
                  <a:pt x="909" y="130"/>
                </a:lnTo>
                <a:lnTo>
                  <a:pt x="875" y="146"/>
                </a:lnTo>
                <a:lnTo>
                  <a:pt x="841" y="161"/>
                </a:lnTo>
                <a:lnTo>
                  <a:pt x="808" y="179"/>
                </a:lnTo>
                <a:lnTo>
                  <a:pt x="775" y="197"/>
                </a:lnTo>
                <a:lnTo>
                  <a:pt x="743" y="216"/>
                </a:lnTo>
                <a:lnTo>
                  <a:pt x="712" y="235"/>
                </a:lnTo>
                <a:lnTo>
                  <a:pt x="680" y="255"/>
                </a:lnTo>
                <a:lnTo>
                  <a:pt x="649" y="277"/>
                </a:lnTo>
                <a:lnTo>
                  <a:pt x="619" y="300"/>
                </a:lnTo>
                <a:lnTo>
                  <a:pt x="589" y="322"/>
                </a:lnTo>
                <a:lnTo>
                  <a:pt x="559" y="345"/>
                </a:lnTo>
                <a:lnTo>
                  <a:pt x="531" y="370"/>
                </a:lnTo>
                <a:lnTo>
                  <a:pt x="502" y="395"/>
                </a:lnTo>
                <a:lnTo>
                  <a:pt x="474" y="421"/>
                </a:lnTo>
                <a:lnTo>
                  <a:pt x="447" y="448"/>
                </a:lnTo>
                <a:lnTo>
                  <a:pt x="420" y="475"/>
                </a:lnTo>
                <a:lnTo>
                  <a:pt x="395" y="503"/>
                </a:lnTo>
                <a:lnTo>
                  <a:pt x="369" y="531"/>
                </a:lnTo>
                <a:lnTo>
                  <a:pt x="345" y="561"/>
                </a:lnTo>
                <a:lnTo>
                  <a:pt x="322" y="589"/>
                </a:lnTo>
                <a:lnTo>
                  <a:pt x="298" y="619"/>
                </a:lnTo>
                <a:lnTo>
                  <a:pt x="276" y="650"/>
                </a:lnTo>
                <a:lnTo>
                  <a:pt x="255" y="681"/>
                </a:lnTo>
                <a:lnTo>
                  <a:pt x="235" y="712"/>
                </a:lnTo>
                <a:lnTo>
                  <a:pt x="215" y="744"/>
                </a:lnTo>
                <a:lnTo>
                  <a:pt x="197" y="776"/>
                </a:lnTo>
                <a:lnTo>
                  <a:pt x="179" y="808"/>
                </a:lnTo>
                <a:lnTo>
                  <a:pt x="161" y="841"/>
                </a:lnTo>
                <a:lnTo>
                  <a:pt x="145" y="875"/>
                </a:lnTo>
                <a:lnTo>
                  <a:pt x="129" y="909"/>
                </a:lnTo>
                <a:lnTo>
                  <a:pt x="115" y="943"/>
                </a:lnTo>
                <a:lnTo>
                  <a:pt x="101" y="977"/>
                </a:lnTo>
                <a:lnTo>
                  <a:pt x="88" y="1012"/>
                </a:lnTo>
                <a:lnTo>
                  <a:pt x="76" y="1047"/>
                </a:lnTo>
                <a:lnTo>
                  <a:pt x="65" y="1082"/>
                </a:lnTo>
                <a:lnTo>
                  <a:pt x="55" y="1118"/>
                </a:lnTo>
                <a:lnTo>
                  <a:pt x="45" y="1154"/>
                </a:lnTo>
                <a:lnTo>
                  <a:pt x="36" y="1191"/>
                </a:lnTo>
                <a:lnTo>
                  <a:pt x="28" y="1227"/>
                </a:lnTo>
                <a:lnTo>
                  <a:pt x="22" y="1264"/>
                </a:lnTo>
                <a:lnTo>
                  <a:pt x="16" y="1301"/>
                </a:lnTo>
                <a:lnTo>
                  <a:pt x="11" y="1338"/>
                </a:lnTo>
                <a:lnTo>
                  <a:pt x="7" y="1376"/>
                </a:lnTo>
                <a:lnTo>
                  <a:pt x="4" y="1413"/>
                </a:lnTo>
                <a:lnTo>
                  <a:pt x="2" y="1452"/>
                </a:lnTo>
                <a:lnTo>
                  <a:pt x="0" y="1489"/>
                </a:lnTo>
                <a:lnTo>
                  <a:pt x="0" y="1527"/>
                </a:lnTo>
                <a:lnTo>
                  <a:pt x="6" y="1667"/>
                </a:lnTo>
                <a:lnTo>
                  <a:pt x="10" y="1707"/>
                </a:lnTo>
                <a:lnTo>
                  <a:pt x="15" y="1746"/>
                </a:lnTo>
                <a:lnTo>
                  <a:pt x="22" y="1785"/>
                </a:lnTo>
                <a:lnTo>
                  <a:pt x="28" y="1823"/>
                </a:lnTo>
                <a:lnTo>
                  <a:pt x="36" y="1862"/>
                </a:lnTo>
                <a:lnTo>
                  <a:pt x="45" y="1900"/>
                </a:lnTo>
                <a:lnTo>
                  <a:pt x="55" y="1937"/>
                </a:lnTo>
                <a:lnTo>
                  <a:pt x="66" y="1975"/>
                </a:lnTo>
                <a:lnTo>
                  <a:pt x="78" y="2012"/>
                </a:lnTo>
                <a:lnTo>
                  <a:pt x="92" y="2049"/>
                </a:lnTo>
                <a:lnTo>
                  <a:pt x="105" y="2085"/>
                </a:lnTo>
                <a:lnTo>
                  <a:pt x="119" y="2122"/>
                </a:lnTo>
                <a:lnTo>
                  <a:pt x="136" y="2157"/>
                </a:lnTo>
                <a:lnTo>
                  <a:pt x="152" y="2193"/>
                </a:lnTo>
                <a:lnTo>
                  <a:pt x="170" y="2228"/>
                </a:lnTo>
                <a:lnTo>
                  <a:pt x="189" y="2262"/>
                </a:lnTo>
                <a:lnTo>
                  <a:pt x="195" y="2277"/>
                </a:lnTo>
                <a:lnTo>
                  <a:pt x="213" y="2312"/>
                </a:lnTo>
                <a:lnTo>
                  <a:pt x="242" y="2366"/>
                </a:lnTo>
                <a:lnTo>
                  <a:pt x="278" y="2439"/>
                </a:lnTo>
                <a:lnTo>
                  <a:pt x="323" y="2528"/>
                </a:lnTo>
                <a:lnTo>
                  <a:pt x="371" y="2631"/>
                </a:lnTo>
                <a:lnTo>
                  <a:pt x="422" y="2743"/>
                </a:lnTo>
                <a:lnTo>
                  <a:pt x="450" y="2804"/>
                </a:lnTo>
                <a:lnTo>
                  <a:pt x="476" y="2867"/>
                </a:lnTo>
                <a:lnTo>
                  <a:pt x="503" y="2931"/>
                </a:lnTo>
                <a:lnTo>
                  <a:pt x="530" y="2998"/>
                </a:lnTo>
                <a:lnTo>
                  <a:pt x="556" y="3065"/>
                </a:lnTo>
                <a:lnTo>
                  <a:pt x="582" y="3134"/>
                </a:lnTo>
                <a:lnTo>
                  <a:pt x="607" y="3202"/>
                </a:lnTo>
                <a:lnTo>
                  <a:pt x="630" y="3273"/>
                </a:lnTo>
                <a:lnTo>
                  <a:pt x="653" y="3343"/>
                </a:lnTo>
                <a:lnTo>
                  <a:pt x="674" y="3413"/>
                </a:lnTo>
                <a:lnTo>
                  <a:pt x="693" y="3483"/>
                </a:lnTo>
                <a:lnTo>
                  <a:pt x="711" y="3553"/>
                </a:lnTo>
                <a:lnTo>
                  <a:pt x="726" y="3621"/>
                </a:lnTo>
                <a:lnTo>
                  <a:pt x="739" y="3690"/>
                </a:lnTo>
                <a:lnTo>
                  <a:pt x="750" y="3756"/>
                </a:lnTo>
                <a:lnTo>
                  <a:pt x="754" y="3788"/>
                </a:lnTo>
                <a:lnTo>
                  <a:pt x="757" y="3822"/>
                </a:lnTo>
                <a:lnTo>
                  <a:pt x="760" y="3854"/>
                </a:lnTo>
                <a:lnTo>
                  <a:pt x="762" y="3885"/>
                </a:lnTo>
                <a:lnTo>
                  <a:pt x="763" y="3915"/>
                </a:lnTo>
                <a:lnTo>
                  <a:pt x="764" y="3946"/>
                </a:lnTo>
                <a:lnTo>
                  <a:pt x="783" y="4137"/>
                </a:lnTo>
                <a:lnTo>
                  <a:pt x="789" y="4160"/>
                </a:lnTo>
                <a:lnTo>
                  <a:pt x="796" y="4181"/>
                </a:lnTo>
                <a:lnTo>
                  <a:pt x="804" y="4202"/>
                </a:lnTo>
                <a:lnTo>
                  <a:pt x="813" y="4220"/>
                </a:lnTo>
                <a:lnTo>
                  <a:pt x="823" y="4237"/>
                </a:lnTo>
                <a:lnTo>
                  <a:pt x="833" y="4253"/>
                </a:lnTo>
                <a:lnTo>
                  <a:pt x="844" y="4267"/>
                </a:lnTo>
                <a:lnTo>
                  <a:pt x="855" y="4280"/>
                </a:lnTo>
                <a:lnTo>
                  <a:pt x="867" y="4291"/>
                </a:lnTo>
                <a:lnTo>
                  <a:pt x="880" y="4301"/>
                </a:lnTo>
                <a:lnTo>
                  <a:pt x="895" y="4309"/>
                </a:lnTo>
                <a:lnTo>
                  <a:pt x="909" y="4316"/>
                </a:lnTo>
                <a:lnTo>
                  <a:pt x="924" y="4321"/>
                </a:lnTo>
                <a:lnTo>
                  <a:pt x="941" y="4325"/>
                </a:lnTo>
                <a:lnTo>
                  <a:pt x="959" y="4328"/>
                </a:lnTo>
                <a:lnTo>
                  <a:pt x="976" y="4328"/>
                </a:lnTo>
                <a:lnTo>
                  <a:pt x="2079" y="4328"/>
                </a:lnTo>
                <a:lnTo>
                  <a:pt x="2097" y="4328"/>
                </a:lnTo>
                <a:lnTo>
                  <a:pt x="2114" y="4325"/>
                </a:lnTo>
                <a:lnTo>
                  <a:pt x="2130" y="4321"/>
                </a:lnTo>
                <a:lnTo>
                  <a:pt x="2145" y="4316"/>
                </a:lnTo>
                <a:lnTo>
                  <a:pt x="2161" y="4309"/>
                </a:lnTo>
                <a:lnTo>
                  <a:pt x="2174" y="4301"/>
                </a:lnTo>
                <a:lnTo>
                  <a:pt x="2187" y="4291"/>
                </a:lnTo>
                <a:lnTo>
                  <a:pt x="2201" y="4280"/>
                </a:lnTo>
                <a:lnTo>
                  <a:pt x="2212" y="4267"/>
                </a:lnTo>
                <a:lnTo>
                  <a:pt x="2223" y="4253"/>
                </a:lnTo>
                <a:lnTo>
                  <a:pt x="2233" y="4237"/>
                </a:lnTo>
                <a:lnTo>
                  <a:pt x="2243" y="4220"/>
                </a:lnTo>
                <a:lnTo>
                  <a:pt x="2251" y="4202"/>
                </a:lnTo>
                <a:lnTo>
                  <a:pt x="2259" y="4181"/>
                </a:lnTo>
                <a:lnTo>
                  <a:pt x="2266" y="4160"/>
                </a:lnTo>
                <a:lnTo>
                  <a:pt x="2272" y="4137"/>
                </a:lnTo>
                <a:lnTo>
                  <a:pt x="2291" y="3946"/>
                </a:lnTo>
                <a:lnTo>
                  <a:pt x="2293" y="3915"/>
                </a:lnTo>
                <a:lnTo>
                  <a:pt x="2294" y="3885"/>
                </a:lnTo>
                <a:lnTo>
                  <a:pt x="2295" y="3854"/>
                </a:lnTo>
                <a:lnTo>
                  <a:pt x="2298" y="3822"/>
                </a:lnTo>
                <a:lnTo>
                  <a:pt x="2301" y="3788"/>
                </a:lnTo>
                <a:lnTo>
                  <a:pt x="2306" y="3756"/>
                </a:lnTo>
                <a:lnTo>
                  <a:pt x="2316" y="3690"/>
                </a:lnTo>
                <a:lnTo>
                  <a:pt x="2329" y="3621"/>
                </a:lnTo>
                <a:lnTo>
                  <a:pt x="2345" y="3553"/>
                </a:lnTo>
                <a:lnTo>
                  <a:pt x="2362" y="3483"/>
                </a:lnTo>
                <a:lnTo>
                  <a:pt x="2381" y="3413"/>
                </a:lnTo>
                <a:lnTo>
                  <a:pt x="2402" y="3343"/>
                </a:lnTo>
                <a:lnTo>
                  <a:pt x="2425" y="3273"/>
                </a:lnTo>
                <a:lnTo>
                  <a:pt x="2449" y="3202"/>
                </a:lnTo>
                <a:lnTo>
                  <a:pt x="2474" y="3134"/>
                </a:lnTo>
                <a:lnTo>
                  <a:pt x="2499" y="3065"/>
                </a:lnTo>
                <a:lnTo>
                  <a:pt x="2526" y="2998"/>
                </a:lnTo>
                <a:lnTo>
                  <a:pt x="2552" y="2931"/>
                </a:lnTo>
                <a:lnTo>
                  <a:pt x="2579" y="2867"/>
                </a:lnTo>
                <a:lnTo>
                  <a:pt x="2607" y="2804"/>
                </a:lnTo>
                <a:lnTo>
                  <a:pt x="2633" y="2743"/>
                </a:lnTo>
                <a:lnTo>
                  <a:pt x="2685" y="2631"/>
                </a:lnTo>
                <a:lnTo>
                  <a:pt x="2735" y="2528"/>
                </a:lnTo>
                <a:lnTo>
                  <a:pt x="2778" y="2439"/>
                </a:lnTo>
                <a:lnTo>
                  <a:pt x="2816" y="2366"/>
                </a:lnTo>
                <a:lnTo>
                  <a:pt x="2846" y="2312"/>
                </a:lnTo>
                <a:lnTo>
                  <a:pt x="2872" y="2262"/>
                </a:lnTo>
                <a:lnTo>
                  <a:pt x="2890" y="2228"/>
                </a:lnTo>
                <a:lnTo>
                  <a:pt x="2906" y="2193"/>
                </a:lnTo>
                <a:lnTo>
                  <a:pt x="2923" y="2157"/>
                </a:lnTo>
                <a:lnTo>
                  <a:pt x="2937" y="2122"/>
                </a:lnTo>
                <a:lnTo>
                  <a:pt x="2952" y="2085"/>
                </a:lnTo>
                <a:lnTo>
                  <a:pt x="2965" y="2049"/>
                </a:lnTo>
                <a:lnTo>
                  <a:pt x="2978" y="2012"/>
                </a:lnTo>
                <a:lnTo>
                  <a:pt x="2989" y="1975"/>
                </a:lnTo>
                <a:lnTo>
                  <a:pt x="3000" y="1937"/>
                </a:lnTo>
                <a:lnTo>
                  <a:pt x="3010" y="1900"/>
                </a:lnTo>
                <a:lnTo>
                  <a:pt x="3019" y="1862"/>
                </a:lnTo>
                <a:lnTo>
                  <a:pt x="3027" y="1823"/>
                </a:lnTo>
                <a:lnTo>
                  <a:pt x="3034" y="1785"/>
                </a:lnTo>
                <a:lnTo>
                  <a:pt x="3040" y="1746"/>
                </a:lnTo>
                <a:lnTo>
                  <a:pt x="3045" y="1707"/>
                </a:lnTo>
                <a:lnTo>
                  <a:pt x="3049" y="1667"/>
                </a:lnTo>
                <a:lnTo>
                  <a:pt x="3056" y="1527"/>
                </a:lnTo>
                <a:lnTo>
                  <a:pt x="3055" y="1489"/>
                </a:lnTo>
                <a:lnTo>
                  <a:pt x="3054" y="1452"/>
                </a:lnTo>
                <a:lnTo>
                  <a:pt x="3051" y="1413"/>
                </a:lnTo>
                <a:lnTo>
                  <a:pt x="3048" y="1376"/>
                </a:lnTo>
                <a:lnTo>
                  <a:pt x="3044" y="1338"/>
                </a:lnTo>
                <a:lnTo>
                  <a:pt x="3039" y="1301"/>
                </a:lnTo>
                <a:lnTo>
                  <a:pt x="3034" y="1264"/>
                </a:lnTo>
                <a:lnTo>
                  <a:pt x="3026" y="1227"/>
                </a:lnTo>
                <a:lnTo>
                  <a:pt x="3018" y="1191"/>
                </a:lnTo>
                <a:lnTo>
                  <a:pt x="3010" y="1154"/>
                </a:lnTo>
                <a:lnTo>
                  <a:pt x="3000" y="1118"/>
                </a:lnTo>
                <a:lnTo>
                  <a:pt x="2990" y="1082"/>
                </a:lnTo>
                <a:lnTo>
                  <a:pt x="2979" y="1047"/>
                </a:lnTo>
                <a:lnTo>
                  <a:pt x="2967" y="1012"/>
                </a:lnTo>
                <a:lnTo>
                  <a:pt x="2954" y="977"/>
                </a:lnTo>
                <a:lnTo>
                  <a:pt x="2941" y="943"/>
                </a:lnTo>
                <a:lnTo>
                  <a:pt x="2925" y="909"/>
                </a:lnTo>
                <a:lnTo>
                  <a:pt x="2910" y="875"/>
                </a:lnTo>
                <a:lnTo>
                  <a:pt x="2894" y="841"/>
                </a:lnTo>
                <a:lnTo>
                  <a:pt x="2877" y="808"/>
                </a:lnTo>
                <a:lnTo>
                  <a:pt x="2859" y="776"/>
                </a:lnTo>
                <a:lnTo>
                  <a:pt x="2840" y="744"/>
                </a:lnTo>
                <a:lnTo>
                  <a:pt x="2820" y="712"/>
                </a:lnTo>
                <a:lnTo>
                  <a:pt x="2800" y="681"/>
                </a:lnTo>
                <a:lnTo>
                  <a:pt x="2779" y="650"/>
                </a:lnTo>
                <a:lnTo>
                  <a:pt x="2757" y="619"/>
                </a:lnTo>
                <a:lnTo>
                  <a:pt x="2734" y="589"/>
                </a:lnTo>
                <a:lnTo>
                  <a:pt x="2711" y="561"/>
                </a:lnTo>
                <a:lnTo>
                  <a:pt x="2686" y="531"/>
                </a:lnTo>
                <a:lnTo>
                  <a:pt x="2661" y="503"/>
                </a:lnTo>
                <a:lnTo>
                  <a:pt x="2635" y="475"/>
                </a:lnTo>
                <a:lnTo>
                  <a:pt x="2609" y="448"/>
                </a:lnTo>
                <a:close/>
                <a:moveTo>
                  <a:pt x="2661" y="1641"/>
                </a:moveTo>
                <a:lnTo>
                  <a:pt x="2661" y="1641"/>
                </a:lnTo>
                <a:lnTo>
                  <a:pt x="2658" y="1669"/>
                </a:lnTo>
                <a:lnTo>
                  <a:pt x="2654" y="1697"/>
                </a:lnTo>
                <a:lnTo>
                  <a:pt x="2650" y="1725"/>
                </a:lnTo>
                <a:lnTo>
                  <a:pt x="2644" y="1753"/>
                </a:lnTo>
                <a:lnTo>
                  <a:pt x="2639" y="1781"/>
                </a:lnTo>
                <a:lnTo>
                  <a:pt x="2632" y="1809"/>
                </a:lnTo>
                <a:lnTo>
                  <a:pt x="2624" y="1837"/>
                </a:lnTo>
                <a:lnTo>
                  <a:pt x="2617" y="1863"/>
                </a:lnTo>
                <a:lnTo>
                  <a:pt x="2608" y="1891"/>
                </a:lnTo>
                <a:lnTo>
                  <a:pt x="2599" y="1918"/>
                </a:lnTo>
                <a:lnTo>
                  <a:pt x="2589" y="1945"/>
                </a:lnTo>
                <a:lnTo>
                  <a:pt x="2579" y="1972"/>
                </a:lnTo>
                <a:lnTo>
                  <a:pt x="2567" y="1998"/>
                </a:lnTo>
                <a:lnTo>
                  <a:pt x="2556" y="2025"/>
                </a:lnTo>
                <a:lnTo>
                  <a:pt x="2543" y="2051"/>
                </a:lnTo>
                <a:lnTo>
                  <a:pt x="2529" y="2078"/>
                </a:lnTo>
                <a:lnTo>
                  <a:pt x="2485" y="2158"/>
                </a:lnTo>
                <a:lnTo>
                  <a:pt x="2450" y="2227"/>
                </a:lnTo>
                <a:lnTo>
                  <a:pt x="2408" y="2311"/>
                </a:lnTo>
                <a:lnTo>
                  <a:pt x="2359" y="2409"/>
                </a:lnTo>
                <a:lnTo>
                  <a:pt x="2307" y="2519"/>
                </a:lnTo>
                <a:lnTo>
                  <a:pt x="2253" y="2641"/>
                </a:lnTo>
                <a:lnTo>
                  <a:pt x="2225" y="2705"/>
                </a:lnTo>
                <a:lnTo>
                  <a:pt x="2197" y="2771"/>
                </a:lnTo>
                <a:lnTo>
                  <a:pt x="2170" y="2838"/>
                </a:lnTo>
                <a:lnTo>
                  <a:pt x="2142" y="2908"/>
                </a:lnTo>
                <a:lnTo>
                  <a:pt x="2116" y="2979"/>
                </a:lnTo>
                <a:lnTo>
                  <a:pt x="2090" y="3051"/>
                </a:lnTo>
                <a:lnTo>
                  <a:pt x="2065" y="3124"/>
                </a:lnTo>
                <a:lnTo>
                  <a:pt x="2040" y="3198"/>
                </a:lnTo>
                <a:lnTo>
                  <a:pt x="2018" y="3272"/>
                </a:lnTo>
                <a:lnTo>
                  <a:pt x="1996" y="3346"/>
                </a:lnTo>
                <a:lnTo>
                  <a:pt x="1977" y="3420"/>
                </a:lnTo>
                <a:lnTo>
                  <a:pt x="1960" y="3494"/>
                </a:lnTo>
                <a:lnTo>
                  <a:pt x="1944" y="3568"/>
                </a:lnTo>
                <a:lnTo>
                  <a:pt x="1930" y="3641"/>
                </a:lnTo>
                <a:lnTo>
                  <a:pt x="1919" y="3714"/>
                </a:lnTo>
                <a:lnTo>
                  <a:pt x="1911" y="3785"/>
                </a:lnTo>
                <a:lnTo>
                  <a:pt x="1908" y="3820"/>
                </a:lnTo>
                <a:lnTo>
                  <a:pt x="1905" y="3856"/>
                </a:lnTo>
                <a:lnTo>
                  <a:pt x="1903" y="3890"/>
                </a:lnTo>
                <a:lnTo>
                  <a:pt x="1902" y="3924"/>
                </a:lnTo>
                <a:lnTo>
                  <a:pt x="1901" y="3939"/>
                </a:lnTo>
                <a:lnTo>
                  <a:pt x="1722" y="3939"/>
                </a:lnTo>
                <a:lnTo>
                  <a:pt x="1722" y="3230"/>
                </a:lnTo>
                <a:lnTo>
                  <a:pt x="1333" y="3230"/>
                </a:lnTo>
                <a:lnTo>
                  <a:pt x="1333" y="3939"/>
                </a:lnTo>
                <a:lnTo>
                  <a:pt x="1154" y="3939"/>
                </a:lnTo>
                <a:lnTo>
                  <a:pt x="1152" y="3924"/>
                </a:lnTo>
                <a:lnTo>
                  <a:pt x="1151" y="3873"/>
                </a:lnTo>
                <a:lnTo>
                  <a:pt x="1148" y="3820"/>
                </a:lnTo>
                <a:lnTo>
                  <a:pt x="1142" y="3767"/>
                </a:lnTo>
                <a:lnTo>
                  <a:pt x="1136" y="3714"/>
                </a:lnTo>
                <a:lnTo>
                  <a:pt x="1128" y="3659"/>
                </a:lnTo>
                <a:lnTo>
                  <a:pt x="1118" y="3604"/>
                </a:lnTo>
                <a:lnTo>
                  <a:pt x="1108" y="3547"/>
                </a:lnTo>
                <a:lnTo>
                  <a:pt x="1096" y="3491"/>
                </a:lnTo>
                <a:lnTo>
                  <a:pt x="1081" y="3434"/>
                </a:lnTo>
                <a:lnTo>
                  <a:pt x="1067" y="3377"/>
                </a:lnTo>
                <a:lnTo>
                  <a:pt x="1052" y="3319"/>
                </a:lnTo>
                <a:lnTo>
                  <a:pt x="1035" y="3261"/>
                </a:lnTo>
                <a:lnTo>
                  <a:pt x="1016" y="3203"/>
                </a:lnTo>
                <a:lnTo>
                  <a:pt x="997" y="3145"/>
                </a:lnTo>
                <a:lnTo>
                  <a:pt x="977" y="3086"/>
                </a:lnTo>
                <a:lnTo>
                  <a:pt x="958" y="3029"/>
                </a:lnTo>
                <a:lnTo>
                  <a:pt x="937" y="2970"/>
                </a:lnTo>
                <a:lnTo>
                  <a:pt x="914" y="2911"/>
                </a:lnTo>
                <a:lnTo>
                  <a:pt x="868" y="2796"/>
                </a:lnTo>
                <a:lnTo>
                  <a:pt x="820" y="2681"/>
                </a:lnTo>
                <a:lnTo>
                  <a:pt x="771" y="2570"/>
                </a:lnTo>
                <a:lnTo>
                  <a:pt x="721" y="2459"/>
                </a:lnTo>
                <a:lnTo>
                  <a:pt x="669" y="2353"/>
                </a:lnTo>
                <a:lnTo>
                  <a:pt x="618" y="2249"/>
                </a:lnTo>
                <a:lnTo>
                  <a:pt x="568" y="2150"/>
                </a:lnTo>
                <a:lnTo>
                  <a:pt x="567" y="2144"/>
                </a:lnTo>
                <a:lnTo>
                  <a:pt x="530" y="2075"/>
                </a:lnTo>
                <a:lnTo>
                  <a:pt x="515" y="2050"/>
                </a:lnTo>
                <a:lnTo>
                  <a:pt x="503" y="2024"/>
                </a:lnTo>
                <a:lnTo>
                  <a:pt x="491" y="1998"/>
                </a:lnTo>
                <a:lnTo>
                  <a:pt x="479" y="1972"/>
                </a:lnTo>
                <a:lnTo>
                  <a:pt x="468" y="1945"/>
                </a:lnTo>
                <a:lnTo>
                  <a:pt x="458" y="1918"/>
                </a:lnTo>
                <a:lnTo>
                  <a:pt x="449" y="1892"/>
                </a:lnTo>
                <a:lnTo>
                  <a:pt x="440" y="1864"/>
                </a:lnTo>
                <a:lnTo>
                  <a:pt x="431" y="1838"/>
                </a:lnTo>
                <a:lnTo>
                  <a:pt x="424" y="1810"/>
                </a:lnTo>
                <a:lnTo>
                  <a:pt x="418" y="1782"/>
                </a:lnTo>
                <a:lnTo>
                  <a:pt x="411" y="1754"/>
                </a:lnTo>
                <a:lnTo>
                  <a:pt x="406" y="1726"/>
                </a:lnTo>
                <a:lnTo>
                  <a:pt x="401" y="1697"/>
                </a:lnTo>
                <a:lnTo>
                  <a:pt x="398" y="1670"/>
                </a:lnTo>
                <a:lnTo>
                  <a:pt x="395" y="1641"/>
                </a:lnTo>
                <a:lnTo>
                  <a:pt x="389" y="1519"/>
                </a:lnTo>
                <a:lnTo>
                  <a:pt x="389" y="1492"/>
                </a:lnTo>
                <a:lnTo>
                  <a:pt x="390" y="1463"/>
                </a:lnTo>
                <a:lnTo>
                  <a:pt x="392" y="1435"/>
                </a:lnTo>
                <a:lnTo>
                  <a:pt x="395" y="1408"/>
                </a:lnTo>
                <a:lnTo>
                  <a:pt x="398" y="1380"/>
                </a:lnTo>
                <a:lnTo>
                  <a:pt x="402" y="1352"/>
                </a:lnTo>
                <a:lnTo>
                  <a:pt x="407" y="1325"/>
                </a:lnTo>
                <a:lnTo>
                  <a:pt x="412" y="1298"/>
                </a:lnTo>
                <a:lnTo>
                  <a:pt x="418" y="1270"/>
                </a:lnTo>
                <a:lnTo>
                  <a:pt x="424" y="1244"/>
                </a:lnTo>
                <a:lnTo>
                  <a:pt x="431" y="1217"/>
                </a:lnTo>
                <a:lnTo>
                  <a:pt x="439" y="1191"/>
                </a:lnTo>
                <a:lnTo>
                  <a:pt x="448" y="1165"/>
                </a:lnTo>
                <a:lnTo>
                  <a:pt x="457" y="1139"/>
                </a:lnTo>
                <a:lnTo>
                  <a:pt x="466" y="1113"/>
                </a:lnTo>
                <a:lnTo>
                  <a:pt x="476" y="1088"/>
                </a:lnTo>
                <a:lnTo>
                  <a:pt x="487" y="1063"/>
                </a:lnTo>
                <a:lnTo>
                  <a:pt x="499" y="1038"/>
                </a:lnTo>
                <a:lnTo>
                  <a:pt x="511" y="1013"/>
                </a:lnTo>
                <a:lnTo>
                  <a:pt x="524" y="989"/>
                </a:lnTo>
                <a:lnTo>
                  <a:pt x="537" y="965"/>
                </a:lnTo>
                <a:lnTo>
                  <a:pt x="551" y="941"/>
                </a:lnTo>
                <a:lnTo>
                  <a:pt x="565" y="918"/>
                </a:lnTo>
                <a:lnTo>
                  <a:pt x="580" y="895"/>
                </a:lnTo>
                <a:lnTo>
                  <a:pt x="596" y="871"/>
                </a:lnTo>
                <a:lnTo>
                  <a:pt x="612" y="849"/>
                </a:lnTo>
                <a:lnTo>
                  <a:pt x="629" y="827"/>
                </a:lnTo>
                <a:lnTo>
                  <a:pt x="647" y="806"/>
                </a:lnTo>
                <a:lnTo>
                  <a:pt x="664" y="784"/>
                </a:lnTo>
                <a:lnTo>
                  <a:pt x="683" y="763"/>
                </a:lnTo>
                <a:lnTo>
                  <a:pt x="702" y="743"/>
                </a:lnTo>
                <a:lnTo>
                  <a:pt x="722" y="723"/>
                </a:lnTo>
                <a:lnTo>
                  <a:pt x="743" y="703"/>
                </a:lnTo>
                <a:lnTo>
                  <a:pt x="764" y="683"/>
                </a:lnTo>
                <a:lnTo>
                  <a:pt x="785" y="665"/>
                </a:lnTo>
                <a:lnTo>
                  <a:pt x="806" y="647"/>
                </a:lnTo>
                <a:lnTo>
                  <a:pt x="828" y="629"/>
                </a:lnTo>
                <a:lnTo>
                  <a:pt x="850" y="611"/>
                </a:lnTo>
                <a:lnTo>
                  <a:pt x="874" y="596"/>
                </a:lnTo>
                <a:lnTo>
                  <a:pt x="896" y="579"/>
                </a:lnTo>
                <a:lnTo>
                  <a:pt x="920" y="565"/>
                </a:lnTo>
                <a:lnTo>
                  <a:pt x="943" y="550"/>
                </a:lnTo>
                <a:lnTo>
                  <a:pt x="968" y="536"/>
                </a:lnTo>
                <a:lnTo>
                  <a:pt x="992" y="523"/>
                </a:lnTo>
                <a:lnTo>
                  <a:pt x="1016" y="510"/>
                </a:lnTo>
                <a:lnTo>
                  <a:pt x="1041" y="498"/>
                </a:lnTo>
                <a:lnTo>
                  <a:pt x="1066" y="486"/>
                </a:lnTo>
                <a:lnTo>
                  <a:pt x="1091" y="475"/>
                </a:lnTo>
                <a:lnTo>
                  <a:pt x="1117" y="464"/>
                </a:lnTo>
                <a:lnTo>
                  <a:pt x="1143" y="456"/>
                </a:lnTo>
                <a:lnTo>
                  <a:pt x="1170" y="446"/>
                </a:lnTo>
                <a:lnTo>
                  <a:pt x="1195" y="438"/>
                </a:lnTo>
                <a:lnTo>
                  <a:pt x="1223" y="430"/>
                </a:lnTo>
                <a:lnTo>
                  <a:pt x="1250" y="423"/>
                </a:lnTo>
                <a:lnTo>
                  <a:pt x="1276" y="417"/>
                </a:lnTo>
                <a:lnTo>
                  <a:pt x="1304" y="411"/>
                </a:lnTo>
                <a:lnTo>
                  <a:pt x="1331" y="406"/>
                </a:lnTo>
                <a:lnTo>
                  <a:pt x="1359" y="401"/>
                </a:lnTo>
                <a:lnTo>
                  <a:pt x="1387" y="398"/>
                </a:lnTo>
                <a:lnTo>
                  <a:pt x="1414" y="395"/>
                </a:lnTo>
                <a:lnTo>
                  <a:pt x="1443" y="392"/>
                </a:lnTo>
                <a:lnTo>
                  <a:pt x="1471" y="390"/>
                </a:lnTo>
                <a:lnTo>
                  <a:pt x="1500" y="389"/>
                </a:lnTo>
                <a:lnTo>
                  <a:pt x="1527" y="389"/>
                </a:lnTo>
                <a:lnTo>
                  <a:pt x="1569" y="389"/>
                </a:lnTo>
                <a:lnTo>
                  <a:pt x="1610" y="391"/>
                </a:lnTo>
                <a:lnTo>
                  <a:pt x="1651" y="396"/>
                </a:lnTo>
                <a:lnTo>
                  <a:pt x="1691" y="400"/>
                </a:lnTo>
                <a:lnTo>
                  <a:pt x="1732" y="407"/>
                </a:lnTo>
                <a:lnTo>
                  <a:pt x="1771" y="415"/>
                </a:lnTo>
                <a:lnTo>
                  <a:pt x="1810" y="423"/>
                </a:lnTo>
                <a:lnTo>
                  <a:pt x="1849" y="435"/>
                </a:lnTo>
                <a:lnTo>
                  <a:pt x="1882" y="444"/>
                </a:lnTo>
                <a:lnTo>
                  <a:pt x="1917" y="457"/>
                </a:lnTo>
                <a:lnTo>
                  <a:pt x="1950" y="470"/>
                </a:lnTo>
                <a:lnTo>
                  <a:pt x="1983" y="483"/>
                </a:lnTo>
                <a:lnTo>
                  <a:pt x="2015" y="498"/>
                </a:lnTo>
                <a:lnTo>
                  <a:pt x="2047" y="514"/>
                </a:lnTo>
                <a:lnTo>
                  <a:pt x="2078" y="531"/>
                </a:lnTo>
                <a:lnTo>
                  <a:pt x="2109" y="548"/>
                </a:lnTo>
                <a:lnTo>
                  <a:pt x="2139" y="567"/>
                </a:lnTo>
                <a:lnTo>
                  <a:pt x="2169" y="586"/>
                </a:lnTo>
                <a:lnTo>
                  <a:pt x="2197" y="607"/>
                </a:lnTo>
                <a:lnTo>
                  <a:pt x="2226" y="628"/>
                </a:lnTo>
                <a:lnTo>
                  <a:pt x="2254" y="650"/>
                </a:lnTo>
                <a:lnTo>
                  <a:pt x="2281" y="673"/>
                </a:lnTo>
                <a:lnTo>
                  <a:pt x="2308" y="698"/>
                </a:lnTo>
                <a:lnTo>
                  <a:pt x="2333" y="723"/>
                </a:lnTo>
                <a:lnTo>
                  <a:pt x="2353" y="743"/>
                </a:lnTo>
                <a:lnTo>
                  <a:pt x="2372" y="763"/>
                </a:lnTo>
                <a:lnTo>
                  <a:pt x="2391" y="784"/>
                </a:lnTo>
                <a:lnTo>
                  <a:pt x="2409" y="806"/>
                </a:lnTo>
                <a:lnTo>
                  <a:pt x="2426" y="827"/>
                </a:lnTo>
                <a:lnTo>
                  <a:pt x="2443" y="849"/>
                </a:lnTo>
                <a:lnTo>
                  <a:pt x="2460" y="872"/>
                </a:lnTo>
                <a:lnTo>
                  <a:pt x="2475" y="895"/>
                </a:lnTo>
                <a:lnTo>
                  <a:pt x="2489" y="918"/>
                </a:lnTo>
                <a:lnTo>
                  <a:pt x="2505" y="941"/>
                </a:lnTo>
                <a:lnTo>
                  <a:pt x="2518" y="965"/>
                </a:lnTo>
                <a:lnTo>
                  <a:pt x="2531" y="989"/>
                </a:lnTo>
                <a:lnTo>
                  <a:pt x="2545" y="1013"/>
                </a:lnTo>
                <a:lnTo>
                  <a:pt x="2557" y="1038"/>
                </a:lnTo>
                <a:lnTo>
                  <a:pt x="2568" y="1063"/>
                </a:lnTo>
                <a:lnTo>
                  <a:pt x="2579" y="1088"/>
                </a:lnTo>
                <a:lnTo>
                  <a:pt x="2589" y="1113"/>
                </a:lnTo>
                <a:lnTo>
                  <a:pt x="2599" y="1139"/>
                </a:lnTo>
                <a:lnTo>
                  <a:pt x="2608" y="1164"/>
                </a:lnTo>
                <a:lnTo>
                  <a:pt x="2617" y="1191"/>
                </a:lnTo>
                <a:lnTo>
                  <a:pt x="2624" y="1217"/>
                </a:lnTo>
                <a:lnTo>
                  <a:pt x="2631" y="1244"/>
                </a:lnTo>
                <a:lnTo>
                  <a:pt x="2638" y="1270"/>
                </a:lnTo>
                <a:lnTo>
                  <a:pt x="2643" y="1297"/>
                </a:lnTo>
                <a:lnTo>
                  <a:pt x="2649" y="1325"/>
                </a:lnTo>
                <a:lnTo>
                  <a:pt x="2653" y="1352"/>
                </a:lnTo>
                <a:lnTo>
                  <a:pt x="2658" y="1379"/>
                </a:lnTo>
                <a:lnTo>
                  <a:pt x="2660" y="1406"/>
                </a:lnTo>
                <a:lnTo>
                  <a:pt x="2663" y="1435"/>
                </a:lnTo>
                <a:lnTo>
                  <a:pt x="2664" y="1463"/>
                </a:lnTo>
                <a:lnTo>
                  <a:pt x="2666" y="1491"/>
                </a:lnTo>
                <a:lnTo>
                  <a:pt x="2666" y="1519"/>
                </a:lnTo>
                <a:lnTo>
                  <a:pt x="2661" y="1641"/>
                </a:lnTo>
                <a:close/>
                <a:moveTo>
                  <a:pt x="907" y="4981"/>
                </a:moveTo>
                <a:lnTo>
                  <a:pt x="2149" y="4981"/>
                </a:lnTo>
                <a:lnTo>
                  <a:pt x="2149" y="4592"/>
                </a:lnTo>
                <a:lnTo>
                  <a:pt x="907" y="4592"/>
                </a:lnTo>
                <a:lnTo>
                  <a:pt x="907" y="4981"/>
                </a:lnTo>
                <a:close/>
                <a:moveTo>
                  <a:pt x="1177" y="5429"/>
                </a:moveTo>
                <a:lnTo>
                  <a:pt x="1879" y="5429"/>
                </a:lnTo>
                <a:lnTo>
                  <a:pt x="1879" y="5209"/>
                </a:lnTo>
                <a:lnTo>
                  <a:pt x="1177" y="5209"/>
                </a:lnTo>
                <a:lnTo>
                  <a:pt x="1177" y="5429"/>
                </a:lnTo>
                <a:close/>
              </a:path>
            </a:pathLst>
          </a:custGeom>
          <a:solidFill>
            <a:schemeClr val="accent1"/>
          </a:solidFill>
          <a:ln>
            <a:noFill/>
          </a:ln>
        </p:spPr>
        <p:txBody>
          <a:bodyPr lIns="0" tIns="0" rIns="0" bIns="900000" anchor="ctr">
            <a:scene3d>
              <a:camera prst="orthographicFront"/>
              <a:lightRig rig="threePt" dir="t"/>
            </a:scene3d>
            <a:sp3d contourW="12700">
              <a:contourClr>
                <a:srgbClr val="FFFFFF"/>
              </a:contourClr>
            </a:sp3d>
          </a:bodyPr>
          <a:lstStyle/>
          <a:p>
            <a:pPr algn="ctr" fontAlgn="auto">
              <a:spcBef>
                <a:spcPts val="0"/>
              </a:spcBef>
              <a:spcAft>
                <a:spcPts val="0"/>
              </a:spcAft>
              <a:defRPr/>
            </a:pPr>
            <a:r>
              <a:rPr lang="en-US" altLang="zh-CN" sz="3200" b="1" dirty="0">
                <a:solidFill>
                  <a:schemeClr val="accent2">
                    <a:lumMod val="60000"/>
                    <a:lumOff val="40000"/>
                  </a:schemeClr>
                </a:solidFill>
                <a:latin typeface="微软雅黑" panose="020B0503020204020204" pitchFamily="34" charset="-122"/>
                <a:ea typeface="微软雅黑" panose="020B0503020204020204" pitchFamily="34" charset="-122"/>
              </a:rPr>
              <a:t>Part</a:t>
            </a:r>
            <a:endParaRPr lang="zh-CN" altLang="en-US" sz="3200" b="1" dirty="0">
              <a:solidFill>
                <a:schemeClr val="accent2">
                  <a:lumMod val="60000"/>
                  <a:lumOff val="40000"/>
                </a:schemeClr>
              </a:solidFill>
              <a:latin typeface="微软雅黑" panose="020B0503020204020204" pitchFamily="34" charset="-122"/>
              <a:ea typeface="微软雅黑" panose="020B0503020204020204" pitchFamily="34" charset="-122"/>
            </a:endParaRPr>
          </a:p>
        </p:txBody>
      </p:sp>
      <p:sp>
        <p:nvSpPr>
          <p:cNvPr id="17" name="MH_Number"/>
          <p:cNvSpPr/>
          <p:nvPr>
            <p:custDataLst>
              <p:tags r:id="rId2"/>
            </p:custDataLst>
          </p:nvPr>
        </p:nvSpPr>
        <p:spPr>
          <a:xfrm>
            <a:off x="3428993" y="2571745"/>
            <a:ext cx="2214577" cy="428628"/>
          </a:xfrm>
          <a:custGeom>
            <a:avLst/>
            <a:gdLst>
              <a:gd name="connsiteX0" fmla="*/ 114300 w 2188468"/>
              <a:gd name="connsiteY0" fmla="*/ 0 h 459129"/>
              <a:gd name="connsiteX1" fmla="*/ 1958904 w 2188468"/>
              <a:gd name="connsiteY1" fmla="*/ 0 h 459129"/>
              <a:gd name="connsiteX2" fmla="*/ 2170429 w 2188468"/>
              <a:gd name="connsiteY2" fmla="*/ 140208 h 459129"/>
              <a:gd name="connsiteX3" fmla="*/ 2188468 w 2188468"/>
              <a:gd name="connsiteY3" fmla="*/ 229560 h 459129"/>
              <a:gd name="connsiteX4" fmla="*/ 2188468 w 2188468"/>
              <a:gd name="connsiteY4" fmla="*/ 229565 h 459129"/>
              <a:gd name="connsiteX5" fmla="*/ 2005169 w 2188468"/>
              <a:gd name="connsiteY5" fmla="*/ 454466 h 459129"/>
              <a:gd name="connsiteX6" fmla="*/ 1980285 w 2188468"/>
              <a:gd name="connsiteY6" fmla="*/ 456975 h 459129"/>
              <a:gd name="connsiteX7" fmla="*/ 0 w 2188468"/>
              <a:gd name="connsiteY7" fmla="*/ 459129 h 459129"/>
              <a:gd name="connsiteX8" fmla="*/ 114300 w 2188468"/>
              <a:gd name="connsiteY8" fmla="*/ 0 h 45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8468" h="459129">
                <a:moveTo>
                  <a:pt x="114300" y="0"/>
                </a:moveTo>
                <a:lnTo>
                  <a:pt x="1958904" y="0"/>
                </a:lnTo>
                <a:cubicBezTo>
                  <a:pt x="2053993" y="0"/>
                  <a:pt x="2135579" y="57814"/>
                  <a:pt x="2170429" y="140208"/>
                </a:cubicBezTo>
                <a:lnTo>
                  <a:pt x="2188468" y="229560"/>
                </a:lnTo>
                <a:lnTo>
                  <a:pt x="2188468" y="229565"/>
                </a:lnTo>
                <a:cubicBezTo>
                  <a:pt x="2188468" y="340502"/>
                  <a:pt x="2109777" y="433060"/>
                  <a:pt x="2005169" y="454466"/>
                </a:cubicBezTo>
                <a:lnTo>
                  <a:pt x="1980285" y="456975"/>
                </a:lnTo>
                <a:lnTo>
                  <a:pt x="0" y="459129"/>
                </a:lnTo>
                <a:cubicBezTo>
                  <a:pt x="76199" y="308468"/>
                  <a:pt x="145256" y="153043"/>
                  <a:pt x="114300" y="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eaLnBrk="0" hangingPunct="0">
              <a:defRPr>
                <a:solidFill>
                  <a:schemeClr val="tx1"/>
                </a:solidFill>
                <a:latin typeface="Arial" panose="020B0604020202020204" pitchFamily="34" charset="0"/>
                <a:ea typeface="宋体" panose="02010600030101010101" pitchFamily="2" charset="-122"/>
              </a:defRPr>
            </a:lvl1pPr>
            <a:lvl2pPr eaLnBrk="0" hangingPunct="0">
              <a:defRPr>
                <a:solidFill>
                  <a:schemeClr val="tx1"/>
                </a:solidFill>
                <a:latin typeface="Arial" panose="020B0604020202020204" pitchFamily="34" charset="0"/>
                <a:ea typeface="宋体" panose="02010600030101010101" pitchFamily="2" charset="-122"/>
              </a:defRPr>
            </a:lvl2pPr>
            <a:lvl3pPr eaLnBrk="0" hangingPunct="0">
              <a:defRPr>
                <a:solidFill>
                  <a:schemeClr val="tx1"/>
                </a:solidFill>
                <a:latin typeface="Arial" panose="020B0604020202020204" pitchFamily="34" charset="0"/>
                <a:ea typeface="宋体" panose="02010600030101010101" pitchFamily="2" charset="-122"/>
              </a:defRPr>
            </a:lvl3pPr>
            <a:lvl4pPr eaLnBrk="0" hangingPunct="0">
              <a:defRPr>
                <a:solidFill>
                  <a:schemeClr val="tx1"/>
                </a:solidFill>
                <a:latin typeface="Arial" panose="020B0604020202020204" pitchFamily="34" charset="0"/>
                <a:ea typeface="宋体" panose="02010600030101010101" pitchFamily="2" charset="-122"/>
              </a:defRPr>
            </a:lvl4pPr>
            <a:lvl5pPr eaLnBrk="0" hangingPunct="0">
              <a:defRPr>
                <a:solidFill>
                  <a:schemeClr val="tx1"/>
                </a:solidFill>
                <a:latin typeface="Arial" panose="020B0604020202020204" pitchFamily="34" charset="0"/>
                <a:ea typeface="宋体" panose="02010600030101010101" pitchFamily="2" charset="-122"/>
              </a:defRPr>
            </a:lvl5pPr>
            <a:lvl6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defRPr/>
            </a:pPr>
            <a:r>
              <a:rPr lang="en-US" altLang="zh-CN" sz="3600" b="1" i="1" dirty="0" smtClean="0">
                <a:solidFill>
                  <a:srgbClr val="FFFFFF"/>
                </a:solidFill>
                <a:latin typeface="Arial Black" panose="020B0A04020102020204" pitchFamily="34" charset="0"/>
                <a:ea typeface="华文细黑" panose="02010600040101010101" pitchFamily="2" charset="-122"/>
              </a:rPr>
              <a:t>2</a:t>
            </a:r>
            <a:endParaRPr lang="zh-CN" altLang="en-US" sz="3600" b="1" i="1" dirty="0" smtClean="0">
              <a:solidFill>
                <a:srgbClr val="FFFFFF"/>
              </a:solidFill>
              <a:latin typeface="Arial Black" panose="020B0A04020102020204" pitchFamily="34" charset="0"/>
              <a:ea typeface="华文细黑" panose="02010600040101010101" pitchFamily="2" charset="-122"/>
            </a:endParaRPr>
          </a:p>
        </p:txBody>
      </p:sp>
      <p:sp>
        <p:nvSpPr>
          <p:cNvPr id="21" name="矩形 20"/>
          <p:cNvSpPr/>
          <p:nvPr/>
        </p:nvSpPr>
        <p:spPr>
          <a:xfrm>
            <a:off x="3286116" y="3214686"/>
            <a:ext cx="5857884" cy="707886"/>
          </a:xfrm>
          <a:prstGeom prst="rect">
            <a:avLst/>
          </a:prstGeom>
        </p:spPr>
        <p:txBody>
          <a:bodyPr wrap="square">
            <a:spAutoFit/>
          </a:bodyPr>
          <a:lstStyle/>
          <a:p>
            <a:pPr algn="r">
              <a:buFont typeface="Arial" charset="0"/>
              <a:buNone/>
            </a:pPr>
            <a:r>
              <a:rPr lang="zh-CN" altLang="en-US" sz="4000" dirty="0" smtClean="0">
                <a:latin typeface="黑体" pitchFamily="49" charset="-122"/>
                <a:ea typeface="黑体" pitchFamily="49" charset="-122"/>
              </a:rPr>
              <a:t>水资源税改革的推进步骤</a:t>
            </a:r>
            <a:endParaRPr lang="zh-CN" altLang="en-US" sz="4000" dirty="0">
              <a:latin typeface="黑体" pitchFamily="49" charset="-122"/>
              <a:ea typeface="黑体" pitchFamily="49" charset="-122"/>
            </a:endParaRPr>
          </a:p>
        </p:txBody>
      </p:sp>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二、水资源税改革的推进步骤</a:t>
            </a:r>
            <a:endParaRPr lang="zh-CN" altLang="en-US" sz="2800" b="1" dirty="0">
              <a:latin typeface="+mn-ea"/>
            </a:endParaRPr>
          </a:p>
        </p:txBody>
      </p:sp>
      <p:sp>
        <p:nvSpPr>
          <p:cNvPr id="183297" name="Rectangle 1"/>
          <p:cNvSpPr>
            <a:spLocks noChangeArrowheads="1"/>
          </p:cNvSpPr>
          <p:nvPr/>
        </p:nvSpPr>
        <p:spPr bwMode="auto">
          <a:xfrm>
            <a:off x="0" y="857232"/>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（一）试点先行，分步推进</a:t>
            </a:r>
            <a:endParaRPr lang="en-US" altLang="zh-CN" sz="2400" b="1" dirty="0" smtClean="0">
              <a:latin typeface="+mn-ea"/>
            </a:endParaRPr>
          </a:p>
          <a:p>
            <a:endParaRPr lang="zh-CN" altLang="en-US" sz="2400" b="1" dirty="0" smtClean="0">
              <a:latin typeface="+mn-ea"/>
            </a:endParaRPr>
          </a:p>
          <a:p>
            <a:r>
              <a:rPr lang="zh-CN" altLang="en-US" sz="2400" dirty="0" smtClean="0">
                <a:latin typeface="+mn-ea"/>
              </a:rPr>
              <a:t>我国水资源严重短缺，用水浪费现象突出，水环境污染和水生态损害严重，已成为制约经济社会可持续发展的瓶颈。为促进水资源节约、保护和合理利用，根据党中央、国务院决策部署，考虑到我国水域分布广泛，地区差异大，尤其是跨流域和区域水资源情况复杂，我国开征水资源税改革拟分步实施：</a:t>
            </a:r>
            <a:endParaRPr lang="en-US" altLang="zh-CN" sz="2400" dirty="0" smtClean="0">
              <a:latin typeface="+mn-ea"/>
            </a:endParaRPr>
          </a:p>
          <a:p>
            <a:endParaRPr lang="zh-CN" altLang="en-US" sz="2400" dirty="0" smtClean="0">
              <a:latin typeface="+mn-ea"/>
            </a:endParaRPr>
          </a:p>
          <a:p>
            <a:r>
              <a:rPr lang="zh-CN" altLang="en-US" sz="2400" dirty="0" smtClean="0">
                <a:latin typeface="+mn-ea"/>
              </a:rPr>
              <a:t>第一步，按照资源税总体改革方案，自</a:t>
            </a:r>
            <a:r>
              <a:rPr lang="en-US" altLang="zh-CN" sz="2400" dirty="0" smtClean="0">
                <a:latin typeface="+mn-ea"/>
              </a:rPr>
              <a:t>2016</a:t>
            </a:r>
            <a:r>
              <a:rPr lang="zh-CN" altLang="en-US" sz="2400" dirty="0" smtClean="0">
                <a:latin typeface="+mn-ea"/>
              </a:rPr>
              <a:t>年</a:t>
            </a:r>
            <a:r>
              <a:rPr lang="en-US" altLang="zh-CN" sz="2400" dirty="0" smtClean="0">
                <a:latin typeface="+mn-ea"/>
              </a:rPr>
              <a:t>7</a:t>
            </a:r>
            <a:r>
              <a:rPr lang="zh-CN" altLang="en-US" sz="2400" dirty="0" smtClean="0">
                <a:latin typeface="+mn-ea"/>
              </a:rPr>
              <a:t>月</a:t>
            </a:r>
            <a:r>
              <a:rPr lang="en-US" altLang="zh-CN" sz="2400" dirty="0" smtClean="0">
                <a:latin typeface="+mn-ea"/>
              </a:rPr>
              <a:t>1</a:t>
            </a:r>
            <a:r>
              <a:rPr lang="zh-CN" altLang="en-US" sz="2400" dirty="0" smtClean="0">
                <a:latin typeface="+mn-ea"/>
              </a:rPr>
              <a:t>日起在地下水抽采严重的河北省先行试点实施水资源费改税，为全国实施改革积累经验。</a:t>
            </a:r>
          </a:p>
          <a:p>
            <a:r>
              <a:rPr lang="zh-CN" altLang="en-US" sz="2400" dirty="0" smtClean="0">
                <a:latin typeface="+mn-ea"/>
              </a:rPr>
              <a:t>第二步，</a:t>
            </a:r>
            <a:r>
              <a:rPr lang="en-US" altLang="zh-CN" sz="2400" dirty="0" smtClean="0">
                <a:latin typeface="+mn-ea"/>
              </a:rPr>
              <a:t>2017</a:t>
            </a:r>
            <a:r>
              <a:rPr lang="zh-CN" altLang="en-US" sz="2400" dirty="0" smtClean="0">
                <a:latin typeface="+mn-ea"/>
              </a:rPr>
              <a:t>年，在总结河北试点经验基础上，选择部分有代表性的省份扩大试点范围。</a:t>
            </a:r>
          </a:p>
          <a:p>
            <a:r>
              <a:rPr lang="zh-CN" altLang="en-US" sz="2400" dirty="0" smtClean="0">
                <a:latin typeface="+mn-ea"/>
              </a:rPr>
              <a:t>第三步，在全国范围内统一开征水资源税。</a:t>
            </a:r>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二、水资源税改革的推进步骤</a:t>
            </a:r>
            <a:endParaRPr lang="zh-CN" altLang="en-US" sz="2800" b="1" dirty="0">
              <a:latin typeface="+mn-ea"/>
            </a:endParaRPr>
          </a:p>
        </p:txBody>
      </p:sp>
      <p:sp>
        <p:nvSpPr>
          <p:cNvPr id="183297" name="Rectangle 1"/>
          <p:cNvSpPr>
            <a:spLocks noChangeArrowheads="1"/>
          </p:cNvSpPr>
          <p:nvPr/>
        </p:nvSpPr>
        <p:spPr bwMode="auto">
          <a:xfrm>
            <a:off x="0" y="857232"/>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（二）试点省份的选择</a:t>
            </a:r>
            <a:br>
              <a:rPr lang="zh-CN" altLang="en-US" sz="2400" b="1" dirty="0" smtClean="0">
                <a:latin typeface="+mn-ea"/>
              </a:rPr>
            </a:br>
            <a:endParaRPr lang="en-US" altLang="zh-CN" sz="2400" b="1" dirty="0" smtClean="0">
              <a:latin typeface="+mn-ea"/>
            </a:endParaRPr>
          </a:p>
          <a:p>
            <a:r>
              <a:rPr lang="en-US" altLang="zh-CN" sz="2400" b="1" dirty="0" smtClean="0">
                <a:latin typeface="+mn-ea"/>
              </a:rPr>
              <a:t>1.</a:t>
            </a:r>
            <a:r>
              <a:rPr lang="zh-CN" altLang="en-US" sz="2400" b="1" dirty="0" smtClean="0">
                <a:latin typeface="+mn-ea"/>
              </a:rPr>
              <a:t>河北省率先试点</a:t>
            </a:r>
            <a:endParaRPr lang="en-US" altLang="zh-CN" sz="2400" b="1" dirty="0" smtClean="0">
              <a:latin typeface="+mn-ea"/>
            </a:endParaRPr>
          </a:p>
          <a:p>
            <a:endParaRPr lang="zh-CN" altLang="en-US" sz="2400" dirty="0" smtClean="0">
              <a:latin typeface="+mn-ea"/>
            </a:endParaRPr>
          </a:p>
          <a:p>
            <a:r>
              <a:rPr lang="zh-CN" altLang="en-US" sz="2400" dirty="0" smtClean="0">
                <a:latin typeface="+mn-ea"/>
              </a:rPr>
              <a:t>河北省人均水资源量仅为全国平均水平的</a:t>
            </a:r>
            <a:r>
              <a:rPr lang="en-US" altLang="zh-CN" sz="2400" dirty="0" smtClean="0">
                <a:latin typeface="+mn-ea"/>
              </a:rPr>
              <a:t>1/7</a:t>
            </a:r>
            <a:r>
              <a:rPr lang="zh-CN" altLang="en-US" sz="2400" dirty="0" smtClean="0">
                <a:latin typeface="+mn-ea"/>
              </a:rPr>
              <a:t>，地下水超采总量及超采面积均占全国</a:t>
            </a:r>
            <a:r>
              <a:rPr lang="en-US" altLang="zh-CN" sz="2400" dirty="0" smtClean="0">
                <a:latin typeface="+mn-ea"/>
              </a:rPr>
              <a:t>1/3</a:t>
            </a:r>
            <a:r>
              <a:rPr lang="zh-CN" altLang="en-US" sz="2400" dirty="0" smtClean="0">
                <a:latin typeface="+mn-ea"/>
              </a:rPr>
              <a:t>，是超采最为严重的地区；连年超采造成地下水位下降、地面沉降和地裂等问题，严重威胁生态环境和可持续发展。为此，必须采取有效措施，加大水资源节约和保护力度。</a:t>
            </a:r>
            <a:endParaRPr lang="en-US" altLang="zh-CN" sz="2400" dirty="0" smtClean="0">
              <a:latin typeface="+mn-ea"/>
            </a:endParaRPr>
          </a:p>
          <a:p>
            <a:endParaRPr lang="en-US" altLang="zh-CN" sz="2400" dirty="0" smtClean="0">
              <a:latin typeface="+mn-ea"/>
            </a:endParaRPr>
          </a:p>
          <a:p>
            <a:r>
              <a:rPr lang="zh-CN" altLang="en-US" sz="2400" dirty="0" smtClean="0">
                <a:latin typeface="+mn-ea"/>
              </a:rPr>
              <a:t>在河北省先行试点开征水资源税，可以有效发挥税收调控作用，并与其他政策措施相互配合、形成合力，有效抑制地下水超采和不合理用水需求，促进水资源高效利用，推动形成节约和保护水资源的良好社会环境。同时，也为全国推广水资源费改税改革提供可复制、可推广的经验和制度体系。</a:t>
            </a:r>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latin typeface="+mn-ea"/>
              </a:rPr>
              <a:t>河北水资源税试点的成效</a:t>
            </a:r>
            <a:endParaRPr lang="zh-CN" altLang="en-US" sz="2800" b="1" dirty="0">
              <a:latin typeface="+mn-ea"/>
            </a:endParaRPr>
          </a:p>
        </p:txBody>
      </p:sp>
      <p:sp>
        <p:nvSpPr>
          <p:cNvPr id="183297" name="Rectangle 1"/>
          <p:cNvSpPr>
            <a:spLocks noChangeArrowheads="1"/>
          </p:cNvSpPr>
          <p:nvPr/>
        </p:nvSpPr>
        <p:spPr bwMode="auto">
          <a:xfrm>
            <a:off x="0" y="1000108"/>
            <a:ext cx="9144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altLang="zh-CN" sz="2000" dirty="0" smtClean="0">
                <a:latin typeface="+mn-ea"/>
              </a:rPr>
              <a:t>2016</a:t>
            </a:r>
            <a:r>
              <a:rPr lang="zh-CN" altLang="en-US" sz="2000" dirty="0" smtClean="0">
                <a:latin typeface="+mn-ea"/>
              </a:rPr>
              <a:t>年</a:t>
            </a:r>
            <a:r>
              <a:rPr lang="en-US" altLang="zh-CN" sz="2000" dirty="0" smtClean="0">
                <a:latin typeface="+mn-ea"/>
              </a:rPr>
              <a:t>7</a:t>
            </a:r>
            <a:r>
              <a:rPr lang="zh-CN" altLang="en-US" sz="2000" dirty="0" smtClean="0">
                <a:latin typeface="+mn-ea"/>
              </a:rPr>
              <a:t>月至今年</a:t>
            </a:r>
            <a:r>
              <a:rPr lang="en-US" altLang="zh-CN" sz="2000" dirty="0" smtClean="0">
                <a:latin typeface="+mn-ea"/>
              </a:rPr>
              <a:t>5</a:t>
            </a:r>
            <a:r>
              <a:rPr lang="zh-CN" altLang="en-US" sz="2000" dirty="0" smtClean="0">
                <a:latin typeface="+mn-ea"/>
              </a:rPr>
              <a:t>月，河北省共有</a:t>
            </a:r>
            <a:r>
              <a:rPr lang="en-US" altLang="zh-CN" sz="2000" dirty="0" smtClean="0">
                <a:latin typeface="+mn-ea"/>
              </a:rPr>
              <a:t>1.56</a:t>
            </a:r>
            <a:r>
              <a:rPr lang="zh-CN" altLang="en-US" sz="2000" dirty="0" smtClean="0">
                <a:latin typeface="+mn-ea"/>
              </a:rPr>
              <a:t>万户纳税人，申报水资源税</a:t>
            </a:r>
            <a:r>
              <a:rPr lang="en-US" altLang="zh-CN" sz="2000" dirty="0" smtClean="0">
                <a:latin typeface="+mn-ea"/>
              </a:rPr>
              <a:t>15.06</a:t>
            </a:r>
            <a:r>
              <a:rPr lang="zh-CN" altLang="en-US" sz="2000" dirty="0" smtClean="0">
                <a:latin typeface="+mn-ea"/>
              </a:rPr>
              <a:t>亿元，计税取水量</a:t>
            </a:r>
            <a:r>
              <a:rPr lang="en-US" altLang="zh-CN" sz="2000" dirty="0" smtClean="0">
                <a:latin typeface="+mn-ea"/>
              </a:rPr>
              <a:t>16.49</a:t>
            </a:r>
            <a:r>
              <a:rPr lang="zh-CN" altLang="en-US" sz="2000" dirty="0" smtClean="0">
                <a:latin typeface="+mn-ea"/>
              </a:rPr>
              <a:t>亿立方米，入库水资源税</a:t>
            </a:r>
            <a:r>
              <a:rPr lang="en-US" altLang="zh-CN" sz="2000" dirty="0" smtClean="0">
                <a:latin typeface="+mn-ea"/>
              </a:rPr>
              <a:t>14.86</a:t>
            </a:r>
            <a:r>
              <a:rPr lang="zh-CN" altLang="en-US" sz="2000" dirty="0" smtClean="0">
                <a:latin typeface="+mn-ea"/>
              </a:rPr>
              <a:t>亿元，月均入库</a:t>
            </a:r>
            <a:r>
              <a:rPr lang="en-US" altLang="zh-CN" sz="2000" dirty="0" smtClean="0">
                <a:latin typeface="+mn-ea"/>
              </a:rPr>
              <a:t>1.49</a:t>
            </a:r>
            <a:r>
              <a:rPr lang="zh-CN" altLang="en-US" sz="2000" dirty="0" smtClean="0">
                <a:latin typeface="+mn-ea"/>
              </a:rPr>
              <a:t>亿元，比原水资源费收入约增加一倍。从总体实施效果看，河北水资源税改革试点在一定程度上减少了地下水抽采，企业节水意识普遍增强，水资源管理逐步规范，达到了中央确定的改革目标。</a:t>
            </a:r>
            <a:endParaRPr lang="en-US" altLang="zh-CN" sz="2000" dirty="0" smtClean="0">
              <a:latin typeface="+mn-ea"/>
            </a:endParaRPr>
          </a:p>
          <a:p>
            <a:endParaRPr lang="en-US" altLang="zh-CN" sz="2000" dirty="0" smtClean="0">
              <a:latin typeface="+mn-ea"/>
            </a:endParaRPr>
          </a:p>
          <a:p>
            <a:r>
              <a:rPr lang="zh-CN" altLang="en-US" sz="2000" dirty="0" smtClean="0">
                <a:latin typeface="+mn-ea"/>
              </a:rPr>
              <a:t>一是抑制抽采地下水。地下水税负是地表水的</a:t>
            </a:r>
            <a:r>
              <a:rPr lang="en-US" altLang="zh-CN" sz="2000" dirty="0" smtClean="0">
                <a:latin typeface="+mn-ea"/>
              </a:rPr>
              <a:t>4</a:t>
            </a:r>
            <a:r>
              <a:rPr lang="zh-CN" altLang="en-US" sz="2000" dirty="0" smtClean="0">
                <a:latin typeface="+mn-ea"/>
              </a:rPr>
              <a:t>倍，严重超采区取用地下水是非超采区的</a:t>
            </a:r>
            <a:r>
              <a:rPr lang="en-US" altLang="zh-CN" sz="2000" dirty="0" smtClean="0">
                <a:latin typeface="+mn-ea"/>
              </a:rPr>
              <a:t>2.6</a:t>
            </a:r>
            <a:r>
              <a:rPr lang="zh-CN" altLang="en-US" sz="2000" dirty="0" smtClean="0">
                <a:latin typeface="+mn-ea"/>
              </a:rPr>
              <a:t>倍，改革后全省</a:t>
            </a:r>
            <a:r>
              <a:rPr lang="en-US" altLang="zh-CN" sz="2000" dirty="0" smtClean="0">
                <a:latin typeface="+mn-ea"/>
              </a:rPr>
              <a:t>101</a:t>
            </a:r>
            <a:r>
              <a:rPr lang="zh-CN" altLang="en-US" sz="2000" dirty="0" smtClean="0">
                <a:latin typeface="+mn-ea"/>
              </a:rPr>
              <a:t>家公共供水企业由使用地下水切换为引江水，</a:t>
            </a:r>
            <a:r>
              <a:rPr lang="en-US" altLang="zh-CN" sz="2000" dirty="0" smtClean="0">
                <a:latin typeface="+mn-ea"/>
              </a:rPr>
              <a:t>2016</a:t>
            </a:r>
            <a:r>
              <a:rPr lang="zh-CN" altLang="en-US" sz="2000" dirty="0" smtClean="0">
                <a:latin typeface="+mn-ea"/>
              </a:rPr>
              <a:t>年全省非农用水量同比减少</a:t>
            </a:r>
            <a:r>
              <a:rPr lang="en-US" altLang="zh-CN" sz="2000" dirty="0" smtClean="0">
                <a:latin typeface="+mn-ea"/>
              </a:rPr>
              <a:t>1.8</a:t>
            </a:r>
            <a:r>
              <a:rPr lang="zh-CN" altLang="en-US" sz="2000" dirty="0" smtClean="0">
                <a:latin typeface="+mn-ea"/>
              </a:rPr>
              <a:t>亿立方米，抑制地下水超采的作用开始显现。</a:t>
            </a:r>
            <a:endParaRPr lang="en-US" altLang="zh-CN" sz="2000" dirty="0" smtClean="0">
              <a:latin typeface="+mn-ea"/>
            </a:endParaRPr>
          </a:p>
          <a:p>
            <a:r>
              <a:rPr lang="zh-CN" altLang="en-US" sz="2000" dirty="0" smtClean="0">
                <a:latin typeface="+mn-ea"/>
              </a:rPr>
              <a:t>二是促使高耗水企业节约用水。改革对超计划用水加倍征收水资源税，同时对中水等非常规税源免征水资源税，倒逼钢铁等高耗水企业加大投入，强化内部用水管理。</a:t>
            </a:r>
            <a:r>
              <a:rPr lang="en-US" altLang="zh-CN" sz="2000" dirty="0" smtClean="0">
                <a:latin typeface="+mn-ea"/>
              </a:rPr>
              <a:t>2016</a:t>
            </a:r>
            <a:r>
              <a:rPr lang="zh-CN" altLang="en-US" sz="2000" dirty="0" smtClean="0">
                <a:latin typeface="+mn-ea"/>
              </a:rPr>
              <a:t>年下半年，河北省月取水量</a:t>
            </a:r>
            <a:r>
              <a:rPr lang="en-US" altLang="zh-CN" sz="2000" dirty="0" smtClean="0">
                <a:latin typeface="+mn-ea"/>
              </a:rPr>
              <a:t>4</a:t>
            </a:r>
            <a:r>
              <a:rPr lang="zh-CN" altLang="en-US" sz="2000" dirty="0" smtClean="0">
                <a:latin typeface="+mn-ea"/>
              </a:rPr>
              <a:t>万立方米以上的</a:t>
            </a:r>
            <a:r>
              <a:rPr lang="en-US" altLang="zh-CN" sz="2000" dirty="0" smtClean="0">
                <a:latin typeface="+mn-ea"/>
              </a:rPr>
              <a:t>30</a:t>
            </a:r>
            <a:r>
              <a:rPr lang="zh-CN" altLang="en-US" sz="2000" dirty="0" smtClean="0">
                <a:latin typeface="+mn-ea"/>
              </a:rPr>
              <a:t>家钢铁企业，地下水和地表水取用水量同比分别下降</a:t>
            </a:r>
            <a:r>
              <a:rPr lang="en-US" altLang="zh-CN" sz="2000" dirty="0" smtClean="0">
                <a:latin typeface="+mn-ea"/>
              </a:rPr>
              <a:t>2.4%</a:t>
            </a:r>
            <a:r>
              <a:rPr lang="zh-CN" altLang="en-US" sz="2000" dirty="0" smtClean="0">
                <a:latin typeface="+mn-ea"/>
              </a:rPr>
              <a:t>和</a:t>
            </a:r>
            <a:r>
              <a:rPr lang="en-US" altLang="zh-CN" sz="2000" dirty="0" smtClean="0">
                <a:latin typeface="+mn-ea"/>
              </a:rPr>
              <a:t>6.7%</a:t>
            </a:r>
            <a:r>
              <a:rPr lang="zh-CN" altLang="en-US" sz="2000" dirty="0" smtClean="0">
                <a:latin typeface="+mn-ea"/>
              </a:rPr>
              <a:t>。</a:t>
            </a:r>
            <a:endParaRPr lang="en-US" altLang="zh-CN" sz="2000" dirty="0" smtClean="0">
              <a:latin typeface="+mn-ea"/>
            </a:endParaRPr>
          </a:p>
          <a:p>
            <a:r>
              <a:rPr lang="zh-CN" altLang="en-US" sz="2000" dirty="0" smtClean="0">
                <a:latin typeface="+mn-ea"/>
              </a:rPr>
              <a:t>三是倒逼特种行业转变用水方式。改革大幅提高了高尔夫球场、洗车、洗浴等特种行业的税额标准，每立方米平均税额达到</a:t>
            </a:r>
            <a:r>
              <a:rPr lang="en-US" altLang="zh-CN" sz="2000" dirty="0" smtClean="0">
                <a:latin typeface="+mn-ea"/>
              </a:rPr>
              <a:t>15.44</a:t>
            </a:r>
            <a:r>
              <a:rPr lang="zh-CN" altLang="en-US" sz="2000" dirty="0" smtClean="0">
                <a:latin typeface="+mn-ea"/>
              </a:rPr>
              <a:t>元</a:t>
            </a:r>
            <a:r>
              <a:rPr lang="en-US" altLang="zh-CN" sz="2000" dirty="0" smtClean="0">
                <a:latin typeface="+mn-ea"/>
              </a:rPr>
              <a:t>/</a:t>
            </a:r>
            <a:r>
              <a:rPr lang="zh-CN" altLang="en-US" sz="2000" dirty="0" smtClean="0">
                <a:latin typeface="+mn-ea"/>
              </a:rPr>
              <a:t>立方米，倒逼企业转变用水方式，效果明显。</a:t>
            </a:r>
            <a:endParaRPr lang="zh-CN" altLang="en-US" sz="2000" dirty="0">
              <a:latin typeface="+mn-ea"/>
            </a:endParaRPr>
          </a:p>
        </p:txBody>
      </p:sp>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二、水资源税改革的推进步骤</a:t>
            </a:r>
            <a:endParaRPr lang="zh-CN" altLang="en-US" sz="2800" b="1" dirty="0">
              <a:latin typeface="+mn-ea"/>
            </a:endParaRPr>
          </a:p>
        </p:txBody>
      </p:sp>
      <p:sp>
        <p:nvSpPr>
          <p:cNvPr id="183297" name="Rectangle 1"/>
          <p:cNvSpPr>
            <a:spLocks noChangeArrowheads="1"/>
          </p:cNvSpPr>
          <p:nvPr/>
        </p:nvSpPr>
        <p:spPr bwMode="auto">
          <a:xfrm>
            <a:off x="0" y="857232"/>
            <a:ext cx="9144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altLang="zh-CN" sz="2400" b="1" dirty="0" smtClean="0">
                <a:latin typeface="+mn-ea"/>
              </a:rPr>
              <a:t>2.</a:t>
            </a:r>
            <a:r>
              <a:rPr lang="zh-CN" altLang="en-US" sz="2400" b="1" dirty="0" smtClean="0">
                <a:latin typeface="+mn-ea"/>
              </a:rPr>
              <a:t>在</a:t>
            </a:r>
            <a:r>
              <a:rPr lang="en-US" altLang="zh-CN" sz="2400" b="1" dirty="0" smtClean="0">
                <a:latin typeface="+mn-ea"/>
              </a:rPr>
              <a:t>9</a:t>
            </a:r>
            <a:r>
              <a:rPr lang="zh-CN" altLang="en-US" sz="2400" b="1" dirty="0" smtClean="0">
                <a:latin typeface="+mn-ea"/>
              </a:rPr>
              <a:t>个省（区市）扩大试点</a:t>
            </a:r>
            <a:endParaRPr lang="en-US" altLang="zh-CN" sz="2400" b="1" dirty="0" smtClean="0">
              <a:latin typeface="+mn-ea"/>
            </a:endParaRPr>
          </a:p>
          <a:p>
            <a:endParaRPr lang="en-US" altLang="zh-CN" sz="2400" dirty="0" smtClean="0">
              <a:latin typeface="+mn-ea"/>
            </a:endParaRPr>
          </a:p>
          <a:p>
            <a:r>
              <a:rPr lang="zh-CN" altLang="en-US" sz="2400" dirty="0" smtClean="0">
                <a:latin typeface="+mn-ea"/>
              </a:rPr>
              <a:t>考虑到北方水资源紧缺，油气是华北地区供需矛盾较大，人均水资源量仅为全国平均的</a:t>
            </a:r>
            <a:r>
              <a:rPr lang="en-US" altLang="zh-CN" sz="2400" dirty="0" smtClean="0">
                <a:latin typeface="+mn-ea"/>
              </a:rPr>
              <a:t>1/4</a:t>
            </a:r>
            <a:r>
              <a:rPr lang="zh-CN" altLang="en-US" sz="2400" dirty="0" smtClean="0">
                <a:latin typeface="+mn-ea"/>
              </a:rPr>
              <a:t>，地下水超采总量及超采面积占全国的</a:t>
            </a:r>
            <a:r>
              <a:rPr lang="en-US" altLang="zh-CN" sz="2400" dirty="0" smtClean="0">
                <a:latin typeface="+mn-ea"/>
              </a:rPr>
              <a:t>1/2</a:t>
            </a:r>
            <a:r>
              <a:rPr lang="zh-CN" altLang="en-US" sz="2400" dirty="0" smtClean="0">
                <a:latin typeface="+mn-ea"/>
              </a:rPr>
              <a:t>，此次扩大试点拟建议以华北地区为主，同时选择试点意愿强、有典型代表性的其他省份，具体包括北京、天津、山西、内蒙古、河南、山东、四川、宁夏、陕西等</a:t>
            </a:r>
            <a:r>
              <a:rPr lang="en-US" altLang="zh-CN" sz="2400" dirty="0" smtClean="0">
                <a:latin typeface="+mn-ea"/>
              </a:rPr>
              <a:t>9</a:t>
            </a:r>
            <a:r>
              <a:rPr lang="zh-CN" altLang="en-US" sz="2400" dirty="0" smtClean="0">
                <a:latin typeface="+mn-ea"/>
              </a:rPr>
              <a:t>个省（区市）。</a:t>
            </a:r>
            <a:endParaRPr lang="en-US" altLang="zh-CN" sz="2400" dirty="0" smtClean="0">
              <a:latin typeface="+mn-ea"/>
            </a:endParaRPr>
          </a:p>
          <a:p>
            <a:endParaRPr lang="en-US" altLang="zh-CN" sz="2400" dirty="0" smtClean="0">
              <a:latin typeface="+mn-ea"/>
            </a:endParaRPr>
          </a:p>
          <a:p>
            <a:r>
              <a:rPr lang="zh-CN" altLang="en-US" sz="2400" dirty="0" smtClean="0">
                <a:latin typeface="+mn-ea"/>
              </a:rPr>
              <a:t>北京、天津、山西、内蒙古位于华北地区，其他</a:t>
            </a:r>
            <a:r>
              <a:rPr lang="en-US" altLang="zh-CN" sz="2400" dirty="0" smtClean="0">
                <a:latin typeface="+mn-ea"/>
              </a:rPr>
              <a:t>5</a:t>
            </a:r>
            <a:r>
              <a:rPr lang="zh-CN" altLang="en-US" sz="2400" dirty="0" smtClean="0">
                <a:latin typeface="+mn-ea"/>
              </a:rPr>
              <a:t>个省份分布在东、中、西部，起水资源丰枯程度不一、取用水类型多样，具有一定代表性。</a:t>
            </a:r>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pic>
        <p:nvPicPr>
          <p:cNvPr id="18" name="Picture 2" descr="H:\图片1.png"/>
          <p:cNvPicPr>
            <a:picLocks noChangeAspect="1" noChangeArrowheads="1"/>
          </p:cNvPicPr>
          <p:nvPr/>
        </p:nvPicPr>
        <p:blipFill>
          <a:blip r:embed="rId6" cstate="print"/>
          <a:srcRect/>
          <a:stretch>
            <a:fillRect/>
          </a:stretch>
        </p:blipFill>
        <p:spPr bwMode="auto">
          <a:xfrm flipH="1">
            <a:off x="8103152" y="5286388"/>
            <a:ext cx="1040848" cy="1095372"/>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928670"/>
            <a:ext cx="6929486" cy="560795"/>
          </a:xfrm>
          <a:prstGeom prst="rect">
            <a:avLst/>
          </a:prstGeom>
        </p:spPr>
        <p:txBody>
          <a:bodyPr wrap="square">
            <a:spAutoFit/>
          </a:bodyPr>
          <a:lstStyle/>
          <a:p>
            <a:pPr>
              <a:lnSpc>
                <a:spcPct val="120000"/>
              </a:lnSpc>
              <a:buFont typeface="Wingdings 3" pitchFamily="18" charset="2"/>
              <a:buNone/>
            </a:pPr>
            <a:r>
              <a:rPr lang="zh-CN" altLang="en-US" sz="2800" b="1" dirty="0" smtClean="0"/>
              <a:t>一、</a:t>
            </a:r>
            <a:r>
              <a:rPr lang="zh-CN" altLang="zh-CN" sz="2800" b="1" dirty="0" smtClean="0"/>
              <a:t>实施水资源税</a:t>
            </a:r>
            <a:r>
              <a:rPr lang="zh-CN" altLang="en-US" sz="2800" b="1" dirty="0" smtClean="0"/>
              <a:t>改革试点</a:t>
            </a:r>
            <a:r>
              <a:rPr lang="zh-CN" altLang="zh-CN" sz="2800" b="1" dirty="0" smtClean="0"/>
              <a:t>的背景</a:t>
            </a:r>
            <a:endParaRPr lang="zh-CN" altLang="en-US" sz="2800" b="1" dirty="0">
              <a:latin typeface="华文中宋" pitchFamily="2" charset="-122"/>
              <a:ea typeface="华文中宋" pitchFamily="2" charset="-122"/>
            </a:endParaRPr>
          </a:p>
        </p:txBody>
      </p:sp>
      <p:sp>
        <p:nvSpPr>
          <p:cNvPr id="22" name="矩形 21"/>
          <p:cNvSpPr/>
          <p:nvPr/>
        </p:nvSpPr>
        <p:spPr>
          <a:xfrm>
            <a:off x="1071538" y="1500174"/>
            <a:ext cx="6786610" cy="1938992"/>
          </a:xfrm>
          <a:prstGeom prst="rect">
            <a:avLst/>
          </a:prstGeom>
        </p:spPr>
        <p:txBody>
          <a:bodyPr wrap="square">
            <a:spAutoFit/>
          </a:bodyPr>
          <a:lstStyle/>
          <a:p>
            <a:r>
              <a:rPr lang="zh-CN" altLang="en-US" sz="2400" dirty="0" smtClean="0">
                <a:latin typeface="+mn-ea"/>
              </a:rPr>
              <a:t>根据党中央、国务院部署，自</a:t>
            </a:r>
            <a:r>
              <a:rPr lang="en-US" altLang="zh-CN" sz="2400" dirty="0" smtClean="0">
                <a:latin typeface="+mn-ea"/>
              </a:rPr>
              <a:t>2016</a:t>
            </a:r>
            <a:r>
              <a:rPr lang="zh-CN" altLang="en-US" sz="2400" dirty="0" smtClean="0">
                <a:latin typeface="+mn-ea"/>
              </a:rPr>
              <a:t>年</a:t>
            </a:r>
            <a:r>
              <a:rPr lang="en-US" altLang="zh-CN" sz="2400" dirty="0" smtClean="0">
                <a:latin typeface="+mn-ea"/>
              </a:rPr>
              <a:t>7</a:t>
            </a:r>
            <a:r>
              <a:rPr lang="zh-CN" altLang="en-US" sz="2400" dirty="0" smtClean="0">
                <a:latin typeface="+mn-ea"/>
              </a:rPr>
              <a:t>月</a:t>
            </a:r>
            <a:r>
              <a:rPr lang="en-US" altLang="zh-CN" sz="2400" dirty="0" smtClean="0">
                <a:latin typeface="+mn-ea"/>
              </a:rPr>
              <a:t>1</a:t>
            </a:r>
            <a:r>
              <a:rPr lang="zh-CN" altLang="en-US" sz="2400" dirty="0" smtClean="0">
                <a:latin typeface="+mn-ea"/>
              </a:rPr>
              <a:t>日起，在全国实施资源税全面改革。改革主要有两项内容：一是对矿产资源实施清费立税、从价计征改革；二是扩大资源税征收范围，在河北省试点开征水资源税。</a:t>
            </a:r>
            <a:endParaRPr lang="en-US" altLang="zh-CN" sz="2400" dirty="0" smtClean="0">
              <a:latin typeface="+mn-ea"/>
            </a:endParaRPr>
          </a:p>
        </p:txBody>
      </p:sp>
      <p:sp>
        <p:nvSpPr>
          <p:cNvPr id="14" name="矩形 13"/>
          <p:cNvSpPr/>
          <p:nvPr/>
        </p:nvSpPr>
        <p:spPr>
          <a:xfrm>
            <a:off x="1142976" y="3643314"/>
            <a:ext cx="6715172" cy="2308324"/>
          </a:xfrm>
          <a:prstGeom prst="rect">
            <a:avLst/>
          </a:prstGeom>
        </p:spPr>
        <p:txBody>
          <a:bodyPr wrap="square">
            <a:spAutoFit/>
          </a:bodyPr>
          <a:lstStyle/>
          <a:p>
            <a:r>
              <a:rPr lang="zh-CN" altLang="en-US" sz="2400" dirty="0" smtClean="0">
                <a:latin typeface="+mn-ea"/>
              </a:rPr>
              <a:t>资源税全面改革，是党的十八届三中全会决定明确的一项重要改革任务，也是深化财税体制改革的重要内容。水资源税改革是资源税改革的重要部分，是首次将自然生态资源纳入到资源税的征收范围。但水资源税改革的目标、路径、税制要素和征收管理等均与矿产资源税有所不同。</a:t>
            </a:r>
            <a:endParaRPr lang="en-US" altLang="zh-CN" sz="2400" dirty="0" smtClean="0">
              <a:latin typeface="+mn-ea"/>
            </a:endParaRPr>
          </a:p>
        </p:txBody>
      </p:sp>
    </p:spTree>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7" cstate="print"/>
          <a:srcRect/>
          <a:stretch>
            <a:fillRect/>
          </a:stretch>
        </p:blipFill>
        <p:spPr bwMode="auto">
          <a:xfrm>
            <a:off x="0" y="0"/>
            <a:ext cx="467544" cy="599005"/>
          </a:xfrm>
          <a:prstGeom prst="rect">
            <a:avLst/>
          </a:prstGeom>
          <a:noFill/>
        </p:spPr>
      </p:pic>
      <p:pic>
        <p:nvPicPr>
          <p:cNvPr id="18" name="Picture 2" descr="H:\图片1.png"/>
          <p:cNvPicPr>
            <a:picLocks noChangeAspect="1" noChangeArrowheads="1"/>
          </p:cNvPicPr>
          <p:nvPr/>
        </p:nvPicPr>
        <p:blipFill>
          <a:blip r:embed="rId8" cstate="print"/>
          <a:srcRect/>
          <a:stretch>
            <a:fillRect/>
          </a:stretch>
        </p:blipFill>
        <p:spPr bwMode="auto">
          <a:xfrm flipH="1">
            <a:off x="8103152" y="5286388"/>
            <a:ext cx="1040848" cy="1095372"/>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16" name="MH_Others_1"/>
          <p:cNvSpPr/>
          <p:nvPr>
            <p:custDataLst>
              <p:tags r:id="rId1"/>
            </p:custDataLst>
          </p:nvPr>
        </p:nvSpPr>
        <p:spPr bwMode="auto">
          <a:xfrm>
            <a:off x="1643043" y="2071677"/>
            <a:ext cx="2357453" cy="2463001"/>
          </a:xfrm>
          <a:custGeom>
            <a:avLst/>
            <a:gdLst>
              <a:gd name="T0" fmla="*/ 2147483646 w 3056"/>
              <a:gd name="T1" fmla="*/ 2147483646 h 5429"/>
              <a:gd name="T2" fmla="*/ 2147483646 w 3056"/>
              <a:gd name="T3" fmla="*/ 2147483646 h 5429"/>
              <a:gd name="T4" fmla="*/ 2147483646 w 3056"/>
              <a:gd name="T5" fmla="*/ 388832290 h 5429"/>
              <a:gd name="T6" fmla="*/ 2147483646 w 3056"/>
              <a:gd name="T7" fmla="*/ 345615213 h 5429"/>
              <a:gd name="T8" fmla="*/ 2147483646 w 3056"/>
              <a:gd name="T9" fmla="*/ 2147483646 h 5429"/>
              <a:gd name="T10" fmla="*/ 2147483646 w 3056"/>
              <a:gd name="T11" fmla="*/ 2147483646 h 5429"/>
              <a:gd name="T12" fmla="*/ 2147483646 w 3056"/>
              <a:gd name="T13" fmla="*/ 2147483646 h 5429"/>
              <a:gd name="T14" fmla="*/ 2147483646 w 3056"/>
              <a:gd name="T15" fmla="*/ 2147483646 h 5429"/>
              <a:gd name="T16" fmla="*/ 2147483646 w 3056"/>
              <a:gd name="T17" fmla="*/ 2147483646 h 5429"/>
              <a:gd name="T18" fmla="*/ 2147483646 w 3056"/>
              <a:gd name="T19" fmla="*/ 2147483646 h 5429"/>
              <a:gd name="T20" fmla="*/ 475747481 w 3056"/>
              <a:gd name="T21" fmla="*/ 2147483646 h 5429"/>
              <a:gd name="T22" fmla="*/ 432463999 w 3056"/>
              <a:gd name="T23" fmla="*/ 2147483646 h 5429"/>
              <a:gd name="T24" fmla="*/ 2147483646 w 3056"/>
              <a:gd name="T25" fmla="*/ 2147483646 h 5429"/>
              <a:gd name="T26" fmla="*/ 2147483646 w 3056"/>
              <a:gd name="T27" fmla="*/ 2147483646 h 5429"/>
              <a:gd name="T28" fmla="*/ 2147483646 w 3056"/>
              <a:gd name="T29" fmla="*/ 2147483646 h 5429"/>
              <a:gd name="T30" fmla="*/ 2147483646 w 3056"/>
              <a:gd name="T31" fmla="*/ 2147483646 h 5429"/>
              <a:gd name="T32" fmla="*/ 2147483646 w 3056"/>
              <a:gd name="T33" fmla="*/ 2147483646 h 5429"/>
              <a:gd name="T34" fmla="*/ 2147483646 w 3056"/>
              <a:gd name="T35" fmla="*/ 2147483646 h 5429"/>
              <a:gd name="T36" fmla="*/ 2147483646 w 3056"/>
              <a:gd name="T37" fmla="*/ 2147483646 h 5429"/>
              <a:gd name="T38" fmla="*/ 2147483646 w 3056"/>
              <a:gd name="T39" fmla="*/ 2147483646 h 5429"/>
              <a:gd name="T40" fmla="*/ 2147483646 w 3056"/>
              <a:gd name="T41" fmla="*/ 2147483646 h 5429"/>
              <a:gd name="T42" fmla="*/ 2147483646 w 3056"/>
              <a:gd name="T43" fmla="*/ 2147483646 h 5429"/>
              <a:gd name="T44" fmla="*/ 2147483646 w 3056"/>
              <a:gd name="T45" fmla="*/ 2147483646 h 5429"/>
              <a:gd name="T46" fmla="*/ 2147483646 w 3056"/>
              <a:gd name="T47" fmla="*/ 2147483646 h 5429"/>
              <a:gd name="T48" fmla="*/ 2147483646 w 3056"/>
              <a:gd name="T49" fmla="*/ 2147483646 h 5429"/>
              <a:gd name="T50" fmla="*/ 2147483646 w 3056"/>
              <a:gd name="T51" fmla="*/ 2147483646 h 5429"/>
              <a:gd name="T52" fmla="*/ 2147483646 w 3056"/>
              <a:gd name="T53" fmla="*/ 2147483646 h 5429"/>
              <a:gd name="T54" fmla="*/ 2147483646 w 3056"/>
              <a:gd name="T55" fmla="*/ 2147483646 h 5429"/>
              <a:gd name="T56" fmla="*/ 2147483646 w 3056"/>
              <a:gd name="T57" fmla="*/ 2147483646 h 5429"/>
              <a:gd name="T58" fmla="*/ 2147483646 w 3056"/>
              <a:gd name="T59" fmla="*/ 2147483646 h 5429"/>
              <a:gd name="T60" fmla="*/ 2147483646 w 3056"/>
              <a:gd name="T61" fmla="*/ 2147483646 h 5429"/>
              <a:gd name="T62" fmla="*/ 2147483646 w 3056"/>
              <a:gd name="T63" fmla="*/ 2147483646 h 5429"/>
              <a:gd name="T64" fmla="*/ 2147483646 w 3056"/>
              <a:gd name="T65" fmla="*/ 2147483646 h 5429"/>
              <a:gd name="T66" fmla="*/ 2147483646 w 3056"/>
              <a:gd name="T67" fmla="*/ 2147483646 h 5429"/>
              <a:gd name="T68" fmla="*/ 2147483646 w 3056"/>
              <a:gd name="T69" fmla="*/ 2147483646 h 5429"/>
              <a:gd name="T70" fmla="*/ 2147483646 w 3056"/>
              <a:gd name="T71" fmla="*/ 2147483646 h 5429"/>
              <a:gd name="T72" fmla="*/ 2147483646 w 3056"/>
              <a:gd name="T73" fmla="*/ 2147483646 h 5429"/>
              <a:gd name="T74" fmla="*/ 2147483646 w 3056"/>
              <a:gd name="T75" fmla="*/ 2147483646 h 5429"/>
              <a:gd name="T76" fmla="*/ 2147483646 w 3056"/>
              <a:gd name="T77" fmla="*/ 2147483646 h 5429"/>
              <a:gd name="T78" fmla="*/ 2147483646 w 3056"/>
              <a:gd name="T79" fmla="*/ 2147483646 h 5429"/>
              <a:gd name="T80" fmla="*/ 2147483646 w 3056"/>
              <a:gd name="T81" fmla="*/ 2147483646 h 5429"/>
              <a:gd name="T82" fmla="*/ 2147483646 w 3056"/>
              <a:gd name="T83" fmla="*/ 2147483646 h 5429"/>
              <a:gd name="T84" fmla="*/ 2147483646 w 3056"/>
              <a:gd name="T85" fmla="*/ 2147483646 h 5429"/>
              <a:gd name="T86" fmla="*/ 2147483646 w 3056"/>
              <a:gd name="T87" fmla="*/ 2147483646 h 5429"/>
              <a:gd name="T88" fmla="*/ 2147483646 w 3056"/>
              <a:gd name="T89" fmla="*/ 2147483646 h 5429"/>
              <a:gd name="T90" fmla="*/ 2147483646 w 3056"/>
              <a:gd name="T91" fmla="*/ 2147483646 h 5429"/>
              <a:gd name="T92" fmla="*/ 2147483646 w 3056"/>
              <a:gd name="T93" fmla="*/ 2147483646 h 5429"/>
              <a:gd name="T94" fmla="*/ 2147483646 w 3056"/>
              <a:gd name="T95" fmla="*/ 2147483646 h 5429"/>
              <a:gd name="T96" fmla="*/ 2147483646 w 3056"/>
              <a:gd name="T97" fmla="*/ 2147483646 h 5429"/>
              <a:gd name="T98" fmla="*/ 2147483646 w 3056"/>
              <a:gd name="T99" fmla="*/ 2147483646 h 5429"/>
              <a:gd name="T100" fmla="*/ 2147483646 w 3056"/>
              <a:gd name="T101" fmla="*/ 2147483646 h 5429"/>
              <a:gd name="T102" fmla="*/ 2147483646 w 3056"/>
              <a:gd name="T103" fmla="*/ 2147483646 h 5429"/>
              <a:gd name="T104" fmla="*/ 2147483646 w 3056"/>
              <a:gd name="T105" fmla="*/ 2147483646 h 5429"/>
              <a:gd name="T106" fmla="*/ 2147483646 w 3056"/>
              <a:gd name="T107" fmla="*/ 2147483646 h 5429"/>
              <a:gd name="T108" fmla="*/ 2147483646 w 3056"/>
              <a:gd name="T109" fmla="*/ 2147483646 h 5429"/>
              <a:gd name="T110" fmla="*/ 2147483646 w 3056"/>
              <a:gd name="T111" fmla="*/ 2147483646 h 5429"/>
              <a:gd name="T112" fmla="*/ 2147483646 w 3056"/>
              <a:gd name="T113" fmla="*/ 2147483646 h 5429"/>
              <a:gd name="T114" fmla="*/ 2147483646 w 3056"/>
              <a:gd name="T115" fmla="*/ 2147483646 h 5429"/>
              <a:gd name="T116" fmla="*/ 2147483646 w 3056"/>
              <a:gd name="T117" fmla="*/ 2147483646 h 5429"/>
              <a:gd name="T118" fmla="*/ 2147483646 w 3056"/>
              <a:gd name="T119" fmla="*/ 2147483646 h 5429"/>
              <a:gd name="T120" fmla="*/ 2147483646 w 3056"/>
              <a:gd name="T121" fmla="*/ 2147483646 h 54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056" h="5429">
                <a:moveTo>
                  <a:pt x="2609" y="448"/>
                </a:moveTo>
                <a:lnTo>
                  <a:pt x="2609" y="448"/>
                </a:lnTo>
                <a:lnTo>
                  <a:pt x="2575" y="415"/>
                </a:lnTo>
                <a:lnTo>
                  <a:pt x="2538" y="383"/>
                </a:lnTo>
                <a:lnTo>
                  <a:pt x="2503" y="352"/>
                </a:lnTo>
                <a:lnTo>
                  <a:pt x="2465" y="322"/>
                </a:lnTo>
                <a:lnTo>
                  <a:pt x="2426" y="293"/>
                </a:lnTo>
                <a:lnTo>
                  <a:pt x="2388" y="265"/>
                </a:lnTo>
                <a:lnTo>
                  <a:pt x="2348" y="239"/>
                </a:lnTo>
                <a:lnTo>
                  <a:pt x="2307" y="213"/>
                </a:lnTo>
                <a:lnTo>
                  <a:pt x="2266" y="190"/>
                </a:lnTo>
                <a:lnTo>
                  <a:pt x="2224" y="168"/>
                </a:lnTo>
                <a:lnTo>
                  <a:pt x="2182" y="146"/>
                </a:lnTo>
                <a:lnTo>
                  <a:pt x="2138" y="127"/>
                </a:lnTo>
                <a:lnTo>
                  <a:pt x="2095" y="108"/>
                </a:lnTo>
                <a:lnTo>
                  <a:pt x="2049" y="91"/>
                </a:lnTo>
                <a:lnTo>
                  <a:pt x="2005" y="75"/>
                </a:lnTo>
                <a:lnTo>
                  <a:pt x="1960" y="61"/>
                </a:lnTo>
                <a:lnTo>
                  <a:pt x="1907" y="46"/>
                </a:lnTo>
                <a:lnTo>
                  <a:pt x="1853" y="34"/>
                </a:lnTo>
                <a:lnTo>
                  <a:pt x="1800" y="24"/>
                </a:lnTo>
                <a:lnTo>
                  <a:pt x="1746" y="15"/>
                </a:lnTo>
                <a:lnTo>
                  <a:pt x="1692" y="9"/>
                </a:lnTo>
                <a:lnTo>
                  <a:pt x="1638" y="3"/>
                </a:lnTo>
                <a:lnTo>
                  <a:pt x="1582" y="1"/>
                </a:lnTo>
                <a:lnTo>
                  <a:pt x="1527" y="0"/>
                </a:lnTo>
                <a:lnTo>
                  <a:pt x="1490" y="0"/>
                </a:lnTo>
                <a:lnTo>
                  <a:pt x="1451" y="2"/>
                </a:lnTo>
                <a:lnTo>
                  <a:pt x="1413" y="4"/>
                </a:lnTo>
                <a:lnTo>
                  <a:pt x="1376" y="8"/>
                </a:lnTo>
                <a:lnTo>
                  <a:pt x="1338" y="11"/>
                </a:lnTo>
                <a:lnTo>
                  <a:pt x="1302" y="17"/>
                </a:lnTo>
                <a:lnTo>
                  <a:pt x="1264" y="22"/>
                </a:lnTo>
                <a:lnTo>
                  <a:pt x="1227" y="29"/>
                </a:lnTo>
                <a:lnTo>
                  <a:pt x="1191" y="36"/>
                </a:lnTo>
                <a:lnTo>
                  <a:pt x="1154" y="45"/>
                </a:lnTo>
                <a:lnTo>
                  <a:pt x="1118" y="55"/>
                </a:lnTo>
                <a:lnTo>
                  <a:pt x="1083" y="65"/>
                </a:lnTo>
                <a:lnTo>
                  <a:pt x="1047" y="76"/>
                </a:lnTo>
                <a:lnTo>
                  <a:pt x="1012" y="88"/>
                </a:lnTo>
                <a:lnTo>
                  <a:pt x="977" y="102"/>
                </a:lnTo>
                <a:lnTo>
                  <a:pt x="942" y="115"/>
                </a:lnTo>
                <a:lnTo>
                  <a:pt x="909" y="130"/>
                </a:lnTo>
                <a:lnTo>
                  <a:pt x="875" y="146"/>
                </a:lnTo>
                <a:lnTo>
                  <a:pt x="841" y="161"/>
                </a:lnTo>
                <a:lnTo>
                  <a:pt x="808" y="179"/>
                </a:lnTo>
                <a:lnTo>
                  <a:pt x="775" y="197"/>
                </a:lnTo>
                <a:lnTo>
                  <a:pt x="743" y="216"/>
                </a:lnTo>
                <a:lnTo>
                  <a:pt x="712" y="235"/>
                </a:lnTo>
                <a:lnTo>
                  <a:pt x="680" y="255"/>
                </a:lnTo>
                <a:lnTo>
                  <a:pt x="649" y="277"/>
                </a:lnTo>
                <a:lnTo>
                  <a:pt x="619" y="300"/>
                </a:lnTo>
                <a:lnTo>
                  <a:pt x="589" y="322"/>
                </a:lnTo>
                <a:lnTo>
                  <a:pt x="559" y="345"/>
                </a:lnTo>
                <a:lnTo>
                  <a:pt x="531" y="370"/>
                </a:lnTo>
                <a:lnTo>
                  <a:pt x="502" y="395"/>
                </a:lnTo>
                <a:lnTo>
                  <a:pt x="474" y="421"/>
                </a:lnTo>
                <a:lnTo>
                  <a:pt x="447" y="448"/>
                </a:lnTo>
                <a:lnTo>
                  <a:pt x="420" y="475"/>
                </a:lnTo>
                <a:lnTo>
                  <a:pt x="395" y="503"/>
                </a:lnTo>
                <a:lnTo>
                  <a:pt x="369" y="531"/>
                </a:lnTo>
                <a:lnTo>
                  <a:pt x="345" y="561"/>
                </a:lnTo>
                <a:lnTo>
                  <a:pt x="322" y="589"/>
                </a:lnTo>
                <a:lnTo>
                  <a:pt x="298" y="619"/>
                </a:lnTo>
                <a:lnTo>
                  <a:pt x="276" y="650"/>
                </a:lnTo>
                <a:lnTo>
                  <a:pt x="255" y="681"/>
                </a:lnTo>
                <a:lnTo>
                  <a:pt x="235" y="712"/>
                </a:lnTo>
                <a:lnTo>
                  <a:pt x="215" y="744"/>
                </a:lnTo>
                <a:lnTo>
                  <a:pt x="197" y="776"/>
                </a:lnTo>
                <a:lnTo>
                  <a:pt x="179" y="808"/>
                </a:lnTo>
                <a:lnTo>
                  <a:pt x="161" y="841"/>
                </a:lnTo>
                <a:lnTo>
                  <a:pt x="145" y="875"/>
                </a:lnTo>
                <a:lnTo>
                  <a:pt x="129" y="909"/>
                </a:lnTo>
                <a:lnTo>
                  <a:pt x="115" y="943"/>
                </a:lnTo>
                <a:lnTo>
                  <a:pt x="101" y="977"/>
                </a:lnTo>
                <a:lnTo>
                  <a:pt x="88" y="1012"/>
                </a:lnTo>
                <a:lnTo>
                  <a:pt x="76" y="1047"/>
                </a:lnTo>
                <a:lnTo>
                  <a:pt x="65" y="1082"/>
                </a:lnTo>
                <a:lnTo>
                  <a:pt x="55" y="1118"/>
                </a:lnTo>
                <a:lnTo>
                  <a:pt x="45" y="1154"/>
                </a:lnTo>
                <a:lnTo>
                  <a:pt x="36" y="1191"/>
                </a:lnTo>
                <a:lnTo>
                  <a:pt x="28" y="1227"/>
                </a:lnTo>
                <a:lnTo>
                  <a:pt x="22" y="1264"/>
                </a:lnTo>
                <a:lnTo>
                  <a:pt x="16" y="1301"/>
                </a:lnTo>
                <a:lnTo>
                  <a:pt x="11" y="1338"/>
                </a:lnTo>
                <a:lnTo>
                  <a:pt x="7" y="1376"/>
                </a:lnTo>
                <a:lnTo>
                  <a:pt x="4" y="1413"/>
                </a:lnTo>
                <a:lnTo>
                  <a:pt x="2" y="1452"/>
                </a:lnTo>
                <a:lnTo>
                  <a:pt x="0" y="1489"/>
                </a:lnTo>
                <a:lnTo>
                  <a:pt x="0" y="1527"/>
                </a:lnTo>
                <a:lnTo>
                  <a:pt x="6" y="1667"/>
                </a:lnTo>
                <a:lnTo>
                  <a:pt x="10" y="1707"/>
                </a:lnTo>
                <a:lnTo>
                  <a:pt x="15" y="1746"/>
                </a:lnTo>
                <a:lnTo>
                  <a:pt x="22" y="1785"/>
                </a:lnTo>
                <a:lnTo>
                  <a:pt x="28" y="1823"/>
                </a:lnTo>
                <a:lnTo>
                  <a:pt x="36" y="1862"/>
                </a:lnTo>
                <a:lnTo>
                  <a:pt x="45" y="1900"/>
                </a:lnTo>
                <a:lnTo>
                  <a:pt x="55" y="1937"/>
                </a:lnTo>
                <a:lnTo>
                  <a:pt x="66" y="1975"/>
                </a:lnTo>
                <a:lnTo>
                  <a:pt x="78" y="2012"/>
                </a:lnTo>
                <a:lnTo>
                  <a:pt x="92" y="2049"/>
                </a:lnTo>
                <a:lnTo>
                  <a:pt x="105" y="2085"/>
                </a:lnTo>
                <a:lnTo>
                  <a:pt x="119" y="2122"/>
                </a:lnTo>
                <a:lnTo>
                  <a:pt x="136" y="2157"/>
                </a:lnTo>
                <a:lnTo>
                  <a:pt x="152" y="2193"/>
                </a:lnTo>
                <a:lnTo>
                  <a:pt x="170" y="2228"/>
                </a:lnTo>
                <a:lnTo>
                  <a:pt x="189" y="2262"/>
                </a:lnTo>
                <a:lnTo>
                  <a:pt x="195" y="2277"/>
                </a:lnTo>
                <a:lnTo>
                  <a:pt x="213" y="2312"/>
                </a:lnTo>
                <a:lnTo>
                  <a:pt x="242" y="2366"/>
                </a:lnTo>
                <a:lnTo>
                  <a:pt x="278" y="2439"/>
                </a:lnTo>
                <a:lnTo>
                  <a:pt x="323" y="2528"/>
                </a:lnTo>
                <a:lnTo>
                  <a:pt x="371" y="2631"/>
                </a:lnTo>
                <a:lnTo>
                  <a:pt x="422" y="2743"/>
                </a:lnTo>
                <a:lnTo>
                  <a:pt x="450" y="2804"/>
                </a:lnTo>
                <a:lnTo>
                  <a:pt x="476" y="2867"/>
                </a:lnTo>
                <a:lnTo>
                  <a:pt x="503" y="2931"/>
                </a:lnTo>
                <a:lnTo>
                  <a:pt x="530" y="2998"/>
                </a:lnTo>
                <a:lnTo>
                  <a:pt x="556" y="3065"/>
                </a:lnTo>
                <a:lnTo>
                  <a:pt x="582" y="3134"/>
                </a:lnTo>
                <a:lnTo>
                  <a:pt x="607" y="3202"/>
                </a:lnTo>
                <a:lnTo>
                  <a:pt x="630" y="3273"/>
                </a:lnTo>
                <a:lnTo>
                  <a:pt x="653" y="3343"/>
                </a:lnTo>
                <a:lnTo>
                  <a:pt x="674" y="3413"/>
                </a:lnTo>
                <a:lnTo>
                  <a:pt x="693" y="3483"/>
                </a:lnTo>
                <a:lnTo>
                  <a:pt x="711" y="3553"/>
                </a:lnTo>
                <a:lnTo>
                  <a:pt x="726" y="3621"/>
                </a:lnTo>
                <a:lnTo>
                  <a:pt x="739" y="3690"/>
                </a:lnTo>
                <a:lnTo>
                  <a:pt x="750" y="3756"/>
                </a:lnTo>
                <a:lnTo>
                  <a:pt x="754" y="3788"/>
                </a:lnTo>
                <a:lnTo>
                  <a:pt x="757" y="3822"/>
                </a:lnTo>
                <a:lnTo>
                  <a:pt x="760" y="3854"/>
                </a:lnTo>
                <a:lnTo>
                  <a:pt x="762" y="3885"/>
                </a:lnTo>
                <a:lnTo>
                  <a:pt x="763" y="3915"/>
                </a:lnTo>
                <a:lnTo>
                  <a:pt x="764" y="3946"/>
                </a:lnTo>
                <a:lnTo>
                  <a:pt x="783" y="4137"/>
                </a:lnTo>
                <a:lnTo>
                  <a:pt x="789" y="4160"/>
                </a:lnTo>
                <a:lnTo>
                  <a:pt x="796" y="4181"/>
                </a:lnTo>
                <a:lnTo>
                  <a:pt x="804" y="4202"/>
                </a:lnTo>
                <a:lnTo>
                  <a:pt x="813" y="4220"/>
                </a:lnTo>
                <a:lnTo>
                  <a:pt x="823" y="4237"/>
                </a:lnTo>
                <a:lnTo>
                  <a:pt x="833" y="4253"/>
                </a:lnTo>
                <a:lnTo>
                  <a:pt x="844" y="4267"/>
                </a:lnTo>
                <a:lnTo>
                  <a:pt x="855" y="4280"/>
                </a:lnTo>
                <a:lnTo>
                  <a:pt x="867" y="4291"/>
                </a:lnTo>
                <a:lnTo>
                  <a:pt x="880" y="4301"/>
                </a:lnTo>
                <a:lnTo>
                  <a:pt x="895" y="4309"/>
                </a:lnTo>
                <a:lnTo>
                  <a:pt x="909" y="4316"/>
                </a:lnTo>
                <a:lnTo>
                  <a:pt x="924" y="4321"/>
                </a:lnTo>
                <a:lnTo>
                  <a:pt x="941" y="4325"/>
                </a:lnTo>
                <a:lnTo>
                  <a:pt x="959" y="4328"/>
                </a:lnTo>
                <a:lnTo>
                  <a:pt x="976" y="4328"/>
                </a:lnTo>
                <a:lnTo>
                  <a:pt x="2079" y="4328"/>
                </a:lnTo>
                <a:lnTo>
                  <a:pt x="2097" y="4328"/>
                </a:lnTo>
                <a:lnTo>
                  <a:pt x="2114" y="4325"/>
                </a:lnTo>
                <a:lnTo>
                  <a:pt x="2130" y="4321"/>
                </a:lnTo>
                <a:lnTo>
                  <a:pt x="2145" y="4316"/>
                </a:lnTo>
                <a:lnTo>
                  <a:pt x="2161" y="4309"/>
                </a:lnTo>
                <a:lnTo>
                  <a:pt x="2174" y="4301"/>
                </a:lnTo>
                <a:lnTo>
                  <a:pt x="2187" y="4291"/>
                </a:lnTo>
                <a:lnTo>
                  <a:pt x="2201" y="4280"/>
                </a:lnTo>
                <a:lnTo>
                  <a:pt x="2212" y="4267"/>
                </a:lnTo>
                <a:lnTo>
                  <a:pt x="2223" y="4253"/>
                </a:lnTo>
                <a:lnTo>
                  <a:pt x="2233" y="4237"/>
                </a:lnTo>
                <a:lnTo>
                  <a:pt x="2243" y="4220"/>
                </a:lnTo>
                <a:lnTo>
                  <a:pt x="2251" y="4202"/>
                </a:lnTo>
                <a:lnTo>
                  <a:pt x="2259" y="4181"/>
                </a:lnTo>
                <a:lnTo>
                  <a:pt x="2266" y="4160"/>
                </a:lnTo>
                <a:lnTo>
                  <a:pt x="2272" y="4137"/>
                </a:lnTo>
                <a:lnTo>
                  <a:pt x="2291" y="3946"/>
                </a:lnTo>
                <a:lnTo>
                  <a:pt x="2293" y="3915"/>
                </a:lnTo>
                <a:lnTo>
                  <a:pt x="2294" y="3885"/>
                </a:lnTo>
                <a:lnTo>
                  <a:pt x="2295" y="3854"/>
                </a:lnTo>
                <a:lnTo>
                  <a:pt x="2298" y="3822"/>
                </a:lnTo>
                <a:lnTo>
                  <a:pt x="2301" y="3788"/>
                </a:lnTo>
                <a:lnTo>
                  <a:pt x="2306" y="3756"/>
                </a:lnTo>
                <a:lnTo>
                  <a:pt x="2316" y="3690"/>
                </a:lnTo>
                <a:lnTo>
                  <a:pt x="2329" y="3621"/>
                </a:lnTo>
                <a:lnTo>
                  <a:pt x="2345" y="3553"/>
                </a:lnTo>
                <a:lnTo>
                  <a:pt x="2362" y="3483"/>
                </a:lnTo>
                <a:lnTo>
                  <a:pt x="2381" y="3413"/>
                </a:lnTo>
                <a:lnTo>
                  <a:pt x="2402" y="3343"/>
                </a:lnTo>
                <a:lnTo>
                  <a:pt x="2425" y="3273"/>
                </a:lnTo>
                <a:lnTo>
                  <a:pt x="2449" y="3202"/>
                </a:lnTo>
                <a:lnTo>
                  <a:pt x="2474" y="3134"/>
                </a:lnTo>
                <a:lnTo>
                  <a:pt x="2499" y="3065"/>
                </a:lnTo>
                <a:lnTo>
                  <a:pt x="2526" y="2998"/>
                </a:lnTo>
                <a:lnTo>
                  <a:pt x="2552" y="2931"/>
                </a:lnTo>
                <a:lnTo>
                  <a:pt x="2579" y="2867"/>
                </a:lnTo>
                <a:lnTo>
                  <a:pt x="2607" y="2804"/>
                </a:lnTo>
                <a:lnTo>
                  <a:pt x="2633" y="2743"/>
                </a:lnTo>
                <a:lnTo>
                  <a:pt x="2685" y="2631"/>
                </a:lnTo>
                <a:lnTo>
                  <a:pt x="2735" y="2528"/>
                </a:lnTo>
                <a:lnTo>
                  <a:pt x="2778" y="2439"/>
                </a:lnTo>
                <a:lnTo>
                  <a:pt x="2816" y="2366"/>
                </a:lnTo>
                <a:lnTo>
                  <a:pt x="2846" y="2312"/>
                </a:lnTo>
                <a:lnTo>
                  <a:pt x="2872" y="2262"/>
                </a:lnTo>
                <a:lnTo>
                  <a:pt x="2890" y="2228"/>
                </a:lnTo>
                <a:lnTo>
                  <a:pt x="2906" y="2193"/>
                </a:lnTo>
                <a:lnTo>
                  <a:pt x="2923" y="2157"/>
                </a:lnTo>
                <a:lnTo>
                  <a:pt x="2937" y="2122"/>
                </a:lnTo>
                <a:lnTo>
                  <a:pt x="2952" y="2085"/>
                </a:lnTo>
                <a:lnTo>
                  <a:pt x="2965" y="2049"/>
                </a:lnTo>
                <a:lnTo>
                  <a:pt x="2978" y="2012"/>
                </a:lnTo>
                <a:lnTo>
                  <a:pt x="2989" y="1975"/>
                </a:lnTo>
                <a:lnTo>
                  <a:pt x="3000" y="1937"/>
                </a:lnTo>
                <a:lnTo>
                  <a:pt x="3010" y="1900"/>
                </a:lnTo>
                <a:lnTo>
                  <a:pt x="3019" y="1862"/>
                </a:lnTo>
                <a:lnTo>
                  <a:pt x="3027" y="1823"/>
                </a:lnTo>
                <a:lnTo>
                  <a:pt x="3034" y="1785"/>
                </a:lnTo>
                <a:lnTo>
                  <a:pt x="3040" y="1746"/>
                </a:lnTo>
                <a:lnTo>
                  <a:pt x="3045" y="1707"/>
                </a:lnTo>
                <a:lnTo>
                  <a:pt x="3049" y="1667"/>
                </a:lnTo>
                <a:lnTo>
                  <a:pt x="3056" y="1527"/>
                </a:lnTo>
                <a:lnTo>
                  <a:pt x="3055" y="1489"/>
                </a:lnTo>
                <a:lnTo>
                  <a:pt x="3054" y="1452"/>
                </a:lnTo>
                <a:lnTo>
                  <a:pt x="3051" y="1413"/>
                </a:lnTo>
                <a:lnTo>
                  <a:pt x="3048" y="1376"/>
                </a:lnTo>
                <a:lnTo>
                  <a:pt x="3044" y="1338"/>
                </a:lnTo>
                <a:lnTo>
                  <a:pt x="3039" y="1301"/>
                </a:lnTo>
                <a:lnTo>
                  <a:pt x="3034" y="1264"/>
                </a:lnTo>
                <a:lnTo>
                  <a:pt x="3026" y="1227"/>
                </a:lnTo>
                <a:lnTo>
                  <a:pt x="3018" y="1191"/>
                </a:lnTo>
                <a:lnTo>
                  <a:pt x="3010" y="1154"/>
                </a:lnTo>
                <a:lnTo>
                  <a:pt x="3000" y="1118"/>
                </a:lnTo>
                <a:lnTo>
                  <a:pt x="2990" y="1082"/>
                </a:lnTo>
                <a:lnTo>
                  <a:pt x="2979" y="1047"/>
                </a:lnTo>
                <a:lnTo>
                  <a:pt x="2967" y="1012"/>
                </a:lnTo>
                <a:lnTo>
                  <a:pt x="2954" y="977"/>
                </a:lnTo>
                <a:lnTo>
                  <a:pt x="2941" y="943"/>
                </a:lnTo>
                <a:lnTo>
                  <a:pt x="2925" y="909"/>
                </a:lnTo>
                <a:lnTo>
                  <a:pt x="2910" y="875"/>
                </a:lnTo>
                <a:lnTo>
                  <a:pt x="2894" y="841"/>
                </a:lnTo>
                <a:lnTo>
                  <a:pt x="2877" y="808"/>
                </a:lnTo>
                <a:lnTo>
                  <a:pt x="2859" y="776"/>
                </a:lnTo>
                <a:lnTo>
                  <a:pt x="2840" y="744"/>
                </a:lnTo>
                <a:lnTo>
                  <a:pt x="2820" y="712"/>
                </a:lnTo>
                <a:lnTo>
                  <a:pt x="2800" y="681"/>
                </a:lnTo>
                <a:lnTo>
                  <a:pt x="2779" y="650"/>
                </a:lnTo>
                <a:lnTo>
                  <a:pt x="2757" y="619"/>
                </a:lnTo>
                <a:lnTo>
                  <a:pt x="2734" y="589"/>
                </a:lnTo>
                <a:lnTo>
                  <a:pt x="2711" y="561"/>
                </a:lnTo>
                <a:lnTo>
                  <a:pt x="2686" y="531"/>
                </a:lnTo>
                <a:lnTo>
                  <a:pt x="2661" y="503"/>
                </a:lnTo>
                <a:lnTo>
                  <a:pt x="2635" y="475"/>
                </a:lnTo>
                <a:lnTo>
                  <a:pt x="2609" y="448"/>
                </a:lnTo>
                <a:close/>
                <a:moveTo>
                  <a:pt x="2661" y="1641"/>
                </a:moveTo>
                <a:lnTo>
                  <a:pt x="2661" y="1641"/>
                </a:lnTo>
                <a:lnTo>
                  <a:pt x="2658" y="1669"/>
                </a:lnTo>
                <a:lnTo>
                  <a:pt x="2654" y="1697"/>
                </a:lnTo>
                <a:lnTo>
                  <a:pt x="2650" y="1725"/>
                </a:lnTo>
                <a:lnTo>
                  <a:pt x="2644" y="1753"/>
                </a:lnTo>
                <a:lnTo>
                  <a:pt x="2639" y="1781"/>
                </a:lnTo>
                <a:lnTo>
                  <a:pt x="2632" y="1809"/>
                </a:lnTo>
                <a:lnTo>
                  <a:pt x="2624" y="1837"/>
                </a:lnTo>
                <a:lnTo>
                  <a:pt x="2617" y="1863"/>
                </a:lnTo>
                <a:lnTo>
                  <a:pt x="2608" y="1891"/>
                </a:lnTo>
                <a:lnTo>
                  <a:pt x="2599" y="1918"/>
                </a:lnTo>
                <a:lnTo>
                  <a:pt x="2589" y="1945"/>
                </a:lnTo>
                <a:lnTo>
                  <a:pt x="2579" y="1972"/>
                </a:lnTo>
                <a:lnTo>
                  <a:pt x="2567" y="1998"/>
                </a:lnTo>
                <a:lnTo>
                  <a:pt x="2556" y="2025"/>
                </a:lnTo>
                <a:lnTo>
                  <a:pt x="2543" y="2051"/>
                </a:lnTo>
                <a:lnTo>
                  <a:pt x="2529" y="2078"/>
                </a:lnTo>
                <a:lnTo>
                  <a:pt x="2485" y="2158"/>
                </a:lnTo>
                <a:lnTo>
                  <a:pt x="2450" y="2227"/>
                </a:lnTo>
                <a:lnTo>
                  <a:pt x="2408" y="2311"/>
                </a:lnTo>
                <a:lnTo>
                  <a:pt x="2359" y="2409"/>
                </a:lnTo>
                <a:lnTo>
                  <a:pt x="2307" y="2519"/>
                </a:lnTo>
                <a:lnTo>
                  <a:pt x="2253" y="2641"/>
                </a:lnTo>
                <a:lnTo>
                  <a:pt x="2225" y="2705"/>
                </a:lnTo>
                <a:lnTo>
                  <a:pt x="2197" y="2771"/>
                </a:lnTo>
                <a:lnTo>
                  <a:pt x="2170" y="2838"/>
                </a:lnTo>
                <a:lnTo>
                  <a:pt x="2142" y="2908"/>
                </a:lnTo>
                <a:lnTo>
                  <a:pt x="2116" y="2979"/>
                </a:lnTo>
                <a:lnTo>
                  <a:pt x="2090" y="3051"/>
                </a:lnTo>
                <a:lnTo>
                  <a:pt x="2065" y="3124"/>
                </a:lnTo>
                <a:lnTo>
                  <a:pt x="2040" y="3198"/>
                </a:lnTo>
                <a:lnTo>
                  <a:pt x="2018" y="3272"/>
                </a:lnTo>
                <a:lnTo>
                  <a:pt x="1996" y="3346"/>
                </a:lnTo>
                <a:lnTo>
                  <a:pt x="1977" y="3420"/>
                </a:lnTo>
                <a:lnTo>
                  <a:pt x="1960" y="3494"/>
                </a:lnTo>
                <a:lnTo>
                  <a:pt x="1944" y="3568"/>
                </a:lnTo>
                <a:lnTo>
                  <a:pt x="1930" y="3641"/>
                </a:lnTo>
                <a:lnTo>
                  <a:pt x="1919" y="3714"/>
                </a:lnTo>
                <a:lnTo>
                  <a:pt x="1911" y="3785"/>
                </a:lnTo>
                <a:lnTo>
                  <a:pt x="1908" y="3820"/>
                </a:lnTo>
                <a:lnTo>
                  <a:pt x="1905" y="3856"/>
                </a:lnTo>
                <a:lnTo>
                  <a:pt x="1903" y="3890"/>
                </a:lnTo>
                <a:lnTo>
                  <a:pt x="1902" y="3924"/>
                </a:lnTo>
                <a:lnTo>
                  <a:pt x="1901" y="3939"/>
                </a:lnTo>
                <a:lnTo>
                  <a:pt x="1722" y="3939"/>
                </a:lnTo>
                <a:lnTo>
                  <a:pt x="1722" y="3230"/>
                </a:lnTo>
                <a:lnTo>
                  <a:pt x="1333" y="3230"/>
                </a:lnTo>
                <a:lnTo>
                  <a:pt x="1333" y="3939"/>
                </a:lnTo>
                <a:lnTo>
                  <a:pt x="1154" y="3939"/>
                </a:lnTo>
                <a:lnTo>
                  <a:pt x="1152" y="3924"/>
                </a:lnTo>
                <a:lnTo>
                  <a:pt x="1151" y="3873"/>
                </a:lnTo>
                <a:lnTo>
                  <a:pt x="1148" y="3820"/>
                </a:lnTo>
                <a:lnTo>
                  <a:pt x="1142" y="3767"/>
                </a:lnTo>
                <a:lnTo>
                  <a:pt x="1136" y="3714"/>
                </a:lnTo>
                <a:lnTo>
                  <a:pt x="1128" y="3659"/>
                </a:lnTo>
                <a:lnTo>
                  <a:pt x="1118" y="3604"/>
                </a:lnTo>
                <a:lnTo>
                  <a:pt x="1108" y="3547"/>
                </a:lnTo>
                <a:lnTo>
                  <a:pt x="1096" y="3491"/>
                </a:lnTo>
                <a:lnTo>
                  <a:pt x="1081" y="3434"/>
                </a:lnTo>
                <a:lnTo>
                  <a:pt x="1067" y="3377"/>
                </a:lnTo>
                <a:lnTo>
                  <a:pt x="1052" y="3319"/>
                </a:lnTo>
                <a:lnTo>
                  <a:pt x="1035" y="3261"/>
                </a:lnTo>
                <a:lnTo>
                  <a:pt x="1016" y="3203"/>
                </a:lnTo>
                <a:lnTo>
                  <a:pt x="997" y="3145"/>
                </a:lnTo>
                <a:lnTo>
                  <a:pt x="977" y="3086"/>
                </a:lnTo>
                <a:lnTo>
                  <a:pt x="958" y="3029"/>
                </a:lnTo>
                <a:lnTo>
                  <a:pt x="937" y="2970"/>
                </a:lnTo>
                <a:lnTo>
                  <a:pt x="914" y="2911"/>
                </a:lnTo>
                <a:lnTo>
                  <a:pt x="868" y="2796"/>
                </a:lnTo>
                <a:lnTo>
                  <a:pt x="820" y="2681"/>
                </a:lnTo>
                <a:lnTo>
                  <a:pt x="771" y="2570"/>
                </a:lnTo>
                <a:lnTo>
                  <a:pt x="721" y="2459"/>
                </a:lnTo>
                <a:lnTo>
                  <a:pt x="669" y="2353"/>
                </a:lnTo>
                <a:lnTo>
                  <a:pt x="618" y="2249"/>
                </a:lnTo>
                <a:lnTo>
                  <a:pt x="568" y="2150"/>
                </a:lnTo>
                <a:lnTo>
                  <a:pt x="567" y="2144"/>
                </a:lnTo>
                <a:lnTo>
                  <a:pt x="530" y="2075"/>
                </a:lnTo>
                <a:lnTo>
                  <a:pt x="515" y="2050"/>
                </a:lnTo>
                <a:lnTo>
                  <a:pt x="503" y="2024"/>
                </a:lnTo>
                <a:lnTo>
                  <a:pt x="491" y="1998"/>
                </a:lnTo>
                <a:lnTo>
                  <a:pt x="479" y="1972"/>
                </a:lnTo>
                <a:lnTo>
                  <a:pt x="468" y="1945"/>
                </a:lnTo>
                <a:lnTo>
                  <a:pt x="458" y="1918"/>
                </a:lnTo>
                <a:lnTo>
                  <a:pt x="449" y="1892"/>
                </a:lnTo>
                <a:lnTo>
                  <a:pt x="440" y="1864"/>
                </a:lnTo>
                <a:lnTo>
                  <a:pt x="431" y="1838"/>
                </a:lnTo>
                <a:lnTo>
                  <a:pt x="424" y="1810"/>
                </a:lnTo>
                <a:lnTo>
                  <a:pt x="418" y="1782"/>
                </a:lnTo>
                <a:lnTo>
                  <a:pt x="411" y="1754"/>
                </a:lnTo>
                <a:lnTo>
                  <a:pt x="406" y="1726"/>
                </a:lnTo>
                <a:lnTo>
                  <a:pt x="401" y="1697"/>
                </a:lnTo>
                <a:lnTo>
                  <a:pt x="398" y="1670"/>
                </a:lnTo>
                <a:lnTo>
                  <a:pt x="395" y="1641"/>
                </a:lnTo>
                <a:lnTo>
                  <a:pt x="389" y="1519"/>
                </a:lnTo>
                <a:lnTo>
                  <a:pt x="389" y="1492"/>
                </a:lnTo>
                <a:lnTo>
                  <a:pt x="390" y="1463"/>
                </a:lnTo>
                <a:lnTo>
                  <a:pt x="392" y="1435"/>
                </a:lnTo>
                <a:lnTo>
                  <a:pt x="395" y="1408"/>
                </a:lnTo>
                <a:lnTo>
                  <a:pt x="398" y="1380"/>
                </a:lnTo>
                <a:lnTo>
                  <a:pt x="402" y="1352"/>
                </a:lnTo>
                <a:lnTo>
                  <a:pt x="407" y="1325"/>
                </a:lnTo>
                <a:lnTo>
                  <a:pt x="412" y="1298"/>
                </a:lnTo>
                <a:lnTo>
                  <a:pt x="418" y="1270"/>
                </a:lnTo>
                <a:lnTo>
                  <a:pt x="424" y="1244"/>
                </a:lnTo>
                <a:lnTo>
                  <a:pt x="431" y="1217"/>
                </a:lnTo>
                <a:lnTo>
                  <a:pt x="439" y="1191"/>
                </a:lnTo>
                <a:lnTo>
                  <a:pt x="448" y="1165"/>
                </a:lnTo>
                <a:lnTo>
                  <a:pt x="457" y="1139"/>
                </a:lnTo>
                <a:lnTo>
                  <a:pt x="466" y="1113"/>
                </a:lnTo>
                <a:lnTo>
                  <a:pt x="476" y="1088"/>
                </a:lnTo>
                <a:lnTo>
                  <a:pt x="487" y="1063"/>
                </a:lnTo>
                <a:lnTo>
                  <a:pt x="499" y="1038"/>
                </a:lnTo>
                <a:lnTo>
                  <a:pt x="511" y="1013"/>
                </a:lnTo>
                <a:lnTo>
                  <a:pt x="524" y="989"/>
                </a:lnTo>
                <a:lnTo>
                  <a:pt x="537" y="965"/>
                </a:lnTo>
                <a:lnTo>
                  <a:pt x="551" y="941"/>
                </a:lnTo>
                <a:lnTo>
                  <a:pt x="565" y="918"/>
                </a:lnTo>
                <a:lnTo>
                  <a:pt x="580" y="895"/>
                </a:lnTo>
                <a:lnTo>
                  <a:pt x="596" y="871"/>
                </a:lnTo>
                <a:lnTo>
                  <a:pt x="612" y="849"/>
                </a:lnTo>
                <a:lnTo>
                  <a:pt x="629" y="827"/>
                </a:lnTo>
                <a:lnTo>
                  <a:pt x="647" y="806"/>
                </a:lnTo>
                <a:lnTo>
                  <a:pt x="664" y="784"/>
                </a:lnTo>
                <a:lnTo>
                  <a:pt x="683" y="763"/>
                </a:lnTo>
                <a:lnTo>
                  <a:pt x="702" y="743"/>
                </a:lnTo>
                <a:lnTo>
                  <a:pt x="722" y="723"/>
                </a:lnTo>
                <a:lnTo>
                  <a:pt x="743" y="703"/>
                </a:lnTo>
                <a:lnTo>
                  <a:pt x="764" y="683"/>
                </a:lnTo>
                <a:lnTo>
                  <a:pt x="785" y="665"/>
                </a:lnTo>
                <a:lnTo>
                  <a:pt x="806" y="647"/>
                </a:lnTo>
                <a:lnTo>
                  <a:pt x="828" y="629"/>
                </a:lnTo>
                <a:lnTo>
                  <a:pt x="850" y="611"/>
                </a:lnTo>
                <a:lnTo>
                  <a:pt x="874" y="596"/>
                </a:lnTo>
                <a:lnTo>
                  <a:pt x="896" y="579"/>
                </a:lnTo>
                <a:lnTo>
                  <a:pt x="920" y="565"/>
                </a:lnTo>
                <a:lnTo>
                  <a:pt x="943" y="550"/>
                </a:lnTo>
                <a:lnTo>
                  <a:pt x="968" y="536"/>
                </a:lnTo>
                <a:lnTo>
                  <a:pt x="992" y="523"/>
                </a:lnTo>
                <a:lnTo>
                  <a:pt x="1016" y="510"/>
                </a:lnTo>
                <a:lnTo>
                  <a:pt x="1041" y="498"/>
                </a:lnTo>
                <a:lnTo>
                  <a:pt x="1066" y="486"/>
                </a:lnTo>
                <a:lnTo>
                  <a:pt x="1091" y="475"/>
                </a:lnTo>
                <a:lnTo>
                  <a:pt x="1117" y="464"/>
                </a:lnTo>
                <a:lnTo>
                  <a:pt x="1143" y="456"/>
                </a:lnTo>
                <a:lnTo>
                  <a:pt x="1170" y="446"/>
                </a:lnTo>
                <a:lnTo>
                  <a:pt x="1195" y="438"/>
                </a:lnTo>
                <a:lnTo>
                  <a:pt x="1223" y="430"/>
                </a:lnTo>
                <a:lnTo>
                  <a:pt x="1250" y="423"/>
                </a:lnTo>
                <a:lnTo>
                  <a:pt x="1276" y="417"/>
                </a:lnTo>
                <a:lnTo>
                  <a:pt x="1304" y="411"/>
                </a:lnTo>
                <a:lnTo>
                  <a:pt x="1331" y="406"/>
                </a:lnTo>
                <a:lnTo>
                  <a:pt x="1359" y="401"/>
                </a:lnTo>
                <a:lnTo>
                  <a:pt x="1387" y="398"/>
                </a:lnTo>
                <a:lnTo>
                  <a:pt x="1414" y="395"/>
                </a:lnTo>
                <a:lnTo>
                  <a:pt x="1443" y="392"/>
                </a:lnTo>
                <a:lnTo>
                  <a:pt x="1471" y="390"/>
                </a:lnTo>
                <a:lnTo>
                  <a:pt x="1500" y="389"/>
                </a:lnTo>
                <a:lnTo>
                  <a:pt x="1527" y="389"/>
                </a:lnTo>
                <a:lnTo>
                  <a:pt x="1569" y="389"/>
                </a:lnTo>
                <a:lnTo>
                  <a:pt x="1610" y="391"/>
                </a:lnTo>
                <a:lnTo>
                  <a:pt x="1651" y="396"/>
                </a:lnTo>
                <a:lnTo>
                  <a:pt x="1691" y="400"/>
                </a:lnTo>
                <a:lnTo>
                  <a:pt x="1732" y="407"/>
                </a:lnTo>
                <a:lnTo>
                  <a:pt x="1771" y="415"/>
                </a:lnTo>
                <a:lnTo>
                  <a:pt x="1810" y="423"/>
                </a:lnTo>
                <a:lnTo>
                  <a:pt x="1849" y="435"/>
                </a:lnTo>
                <a:lnTo>
                  <a:pt x="1882" y="444"/>
                </a:lnTo>
                <a:lnTo>
                  <a:pt x="1917" y="457"/>
                </a:lnTo>
                <a:lnTo>
                  <a:pt x="1950" y="470"/>
                </a:lnTo>
                <a:lnTo>
                  <a:pt x="1983" y="483"/>
                </a:lnTo>
                <a:lnTo>
                  <a:pt x="2015" y="498"/>
                </a:lnTo>
                <a:lnTo>
                  <a:pt x="2047" y="514"/>
                </a:lnTo>
                <a:lnTo>
                  <a:pt x="2078" y="531"/>
                </a:lnTo>
                <a:lnTo>
                  <a:pt x="2109" y="548"/>
                </a:lnTo>
                <a:lnTo>
                  <a:pt x="2139" y="567"/>
                </a:lnTo>
                <a:lnTo>
                  <a:pt x="2169" y="586"/>
                </a:lnTo>
                <a:lnTo>
                  <a:pt x="2197" y="607"/>
                </a:lnTo>
                <a:lnTo>
                  <a:pt x="2226" y="628"/>
                </a:lnTo>
                <a:lnTo>
                  <a:pt x="2254" y="650"/>
                </a:lnTo>
                <a:lnTo>
                  <a:pt x="2281" y="673"/>
                </a:lnTo>
                <a:lnTo>
                  <a:pt x="2308" y="698"/>
                </a:lnTo>
                <a:lnTo>
                  <a:pt x="2333" y="723"/>
                </a:lnTo>
                <a:lnTo>
                  <a:pt x="2353" y="743"/>
                </a:lnTo>
                <a:lnTo>
                  <a:pt x="2372" y="763"/>
                </a:lnTo>
                <a:lnTo>
                  <a:pt x="2391" y="784"/>
                </a:lnTo>
                <a:lnTo>
                  <a:pt x="2409" y="806"/>
                </a:lnTo>
                <a:lnTo>
                  <a:pt x="2426" y="827"/>
                </a:lnTo>
                <a:lnTo>
                  <a:pt x="2443" y="849"/>
                </a:lnTo>
                <a:lnTo>
                  <a:pt x="2460" y="872"/>
                </a:lnTo>
                <a:lnTo>
                  <a:pt x="2475" y="895"/>
                </a:lnTo>
                <a:lnTo>
                  <a:pt x="2489" y="918"/>
                </a:lnTo>
                <a:lnTo>
                  <a:pt x="2505" y="941"/>
                </a:lnTo>
                <a:lnTo>
                  <a:pt x="2518" y="965"/>
                </a:lnTo>
                <a:lnTo>
                  <a:pt x="2531" y="989"/>
                </a:lnTo>
                <a:lnTo>
                  <a:pt x="2545" y="1013"/>
                </a:lnTo>
                <a:lnTo>
                  <a:pt x="2557" y="1038"/>
                </a:lnTo>
                <a:lnTo>
                  <a:pt x="2568" y="1063"/>
                </a:lnTo>
                <a:lnTo>
                  <a:pt x="2579" y="1088"/>
                </a:lnTo>
                <a:lnTo>
                  <a:pt x="2589" y="1113"/>
                </a:lnTo>
                <a:lnTo>
                  <a:pt x="2599" y="1139"/>
                </a:lnTo>
                <a:lnTo>
                  <a:pt x="2608" y="1164"/>
                </a:lnTo>
                <a:lnTo>
                  <a:pt x="2617" y="1191"/>
                </a:lnTo>
                <a:lnTo>
                  <a:pt x="2624" y="1217"/>
                </a:lnTo>
                <a:lnTo>
                  <a:pt x="2631" y="1244"/>
                </a:lnTo>
                <a:lnTo>
                  <a:pt x="2638" y="1270"/>
                </a:lnTo>
                <a:lnTo>
                  <a:pt x="2643" y="1297"/>
                </a:lnTo>
                <a:lnTo>
                  <a:pt x="2649" y="1325"/>
                </a:lnTo>
                <a:lnTo>
                  <a:pt x="2653" y="1352"/>
                </a:lnTo>
                <a:lnTo>
                  <a:pt x="2658" y="1379"/>
                </a:lnTo>
                <a:lnTo>
                  <a:pt x="2660" y="1406"/>
                </a:lnTo>
                <a:lnTo>
                  <a:pt x="2663" y="1435"/>
                </a:lnTo>
                <a:lnTo>
                  <a:pt x="2664" y="1463"/>
                </a:lnTo>
                <a:lnTo>
                  <a:pt x="2666" y="1491"/>
                </a:lnTo>
                <a:lnTo>
                  <a:pt x="2666" y="1519"/>
                </a:lnTo>
                <a:lnTo>
                  <a:pt x="2661" y="1641"/>
                </a:lnTo>
                <a:close/>
                <a:moveTo>
                  <a:pt x="907" y="4981"/>
                </a:moveTo>
                <a:lnTo>
                  <a:pt x="2149" y="4981"/>
                </a:lnTo>
                <a:lnTo>
                  <a:pt x="2149" y="4592"/>
                </a:lnTo>
                <a:lnTo>
                  <a:pt x="907" y="4592"/>
                </a:lnTo>
                <a:lnTo>
                  <a:pt x="907" y="4981"/>
                </a:lnTo>
                <a:close/>
                <a:moveTo>
                  <a:pt x="1177" y="5429"/>
                </a:moveTo>
                <a:lnTo>
                  <a:pt x="1879" y="5429"/>
                </a:lnTo>
                <a:lnTo>
                  <a:pt x="1879" y="5209"/>
                </a:lnTo>
                <a:lnTo>
                  <a:pt x="1177" y="5209"/>
                </a:lnTo>
                <a:lnTo>
                  <a:pt x="1177" y="5429"/>
                </a:lnTo>
                <a:close/>
              </a:path>
            </a:pathLst>
          </a:custGeom>
          <a:solidFill>
            <a:schemeClr val="accent1"/>
          </a:solidFill>
          <a:ln>
            <a:noFill/>
          </a:ln>
        </p:spPr>
        <p:txBody>
          <a:bodyPr lIns="0" tIns="0" rIns="0" bIns="900000" anchor="ctr">
            <a:scene3d>
              <a:camera prst="orthographicFront"/>
              <a:lightRig rig="threePt" dir="t"/>
            </a:scene3d>
            <a:sp3d contourW="12700">
              <a:contourClr>
                <a:srgbClr val="FFFFFF"/>
              </a:contourClr>
            </a:sp3d>
          </a:bodyPr>
          <a:lstStyle/>
          <a:p>
            <a:pPr algn="ctr" fontAlgn="auto">
              <a:spcBef>
                <a:spcPts val="0"/>
              </a:spcBef>
              <a:spcAft>
                <a:spcPts val="0"/>
              </a:spcAft>
              <a:defRPr/>
            </a:pPr>
            <a:r>
              <a:rPr lang="en-US" altLang="zh-CN" sz="3200" b="1" dirty="0">
                <a:solidFill>
                  <a:schemeClr val="accent2">
                    <a:lumMod val="60000"/>
                    <a:lumOff val="40000"/>
                  </a:schemeClr>
                </a:solidFill>
                <a:latin typeface="微软雅黑" panose="020B0503020204020204" pitchFamily="34" charset="-122"/>
                <a:ea typeface="微软雅黑" panose="020B0503020204020204" pitchFamily="34" charset="-122"/>
              </a:rPr>
              <a:t>Part</a:t>
            </a:r>
            <a:endParaRPr lang="zh-CN" altLang="en-US" sz="3200" b="1" dirty="0">
              <a:solidFill>
                <a:schemeClr val="accent2">
                  <a:lumMod val="60000"/>
                  <a:lumOff val="40000"/>
                </a:schemeClr>
              </a:solidFill>
              <a:latin typeface="微软雅黑" panose="020B0503020204020204" pitchFamily="34" charset="-122"/>
              <a:ea typeface="微软雅黑" panose="020B0503020204020204" pitchFamily="34" charset="-122"/>
            </a:endParaRPr>
          </a:p>
        </p:txBody>
      </p:sp>
      <p:sp>
        <p:nvSpPr>
          <p:cNvPr id="17" name="MH_Number"/>
          <p:cNvSpPr/>
          <p:nvPr>
            <p:custDataLst>
              <p:tags r:id="rId2"/>
            </p:custDataLst>
          </p:nvPr>
        </p:nvSpPr>
        <p:spPr>
          <a:xfrm>
            <a:off x="3428993" y="2571745"/>
            <a:ext cx="2214577" cy="428628"/>
          </a:xfrm>
          <a:custGeom>
            <a:avLst/>
            <a:gdLst>
              <a:gd name="connsiteX0" fmla="*/ 114300 w 2188468"/>
              <a:gd name="connsiteY0" fmla="*/ 0 h 459129"/>
              <a:gd name="connsiteX1" fmla="*/ 1958904 w 2188468"/>
              <a:gd name="connsiteY1" fmla="*/ 0 h 459129"/>
              <a:gd name="connsiteX2" fmla="*/ 2170429 w 2188468"/>
              <a:gd name="connsiteY2" fmla="*/ 140208 h 459129"/>
              <a:gd name="connsiteX3" fmla="*/ 2188468 w 2188468"/>
              <a:gd name="connsiteY3" fmla="*/ 229560 h 459129"/>
              <a:gd name="connsiteX4" fmla="*/ 2188468 w 2188468"/>
              <a:gd name="connsiteY4" fmla="*/ 229565 h 459129"/>
              <a:gd name="connsiteX5" fmla="*/ 2005169 w 2188468"/>
              <a:gd name="connsiteY5" fmla="*/ 454466 h 459129"/>
              <a:gd name="connsiteX6" fmla="*/ 1980285 w 2188468"/>
              <a:gd name="connsiteY6" fmla="*/ 456975 h 459129"/>
              <a:gd name="connsiteX7" fmla="*/ 0 w 2188468"/>
              <a:gd name="connsiteY7" fmla="*/ 459129 h 459129"/>
              <a:gd name="connsiteX8" fmla="*/ 114300 w 2188468"/>
              <a:gd name="connsiteY8" fmla="*/ 0 h 45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8468" h="459129">
                <a:moveTo>
                  <a:pt x="114300" y="0"/>
                </a:moveTo>
                <a:lnTo>
                  <a:pt x="1958904" y="0"/>
                </a:lnTo>
                <a:cubicBezTo>
                  <a:pt x="2053993" y="0"/>
                  <a:pt x="2135579" y="57814"/>
                  <a:pt x="2170429" y="140208"/>
                </a:cubicBezTo>
                <a:lnTo>
                  <a:pt x="2188468" y="229560"/>
                </a:lnTo>
                <a:lnTo>
                  <a:pt x="2188468" y="229565"/>
                </a:lnTo>
                <a:cubicBezTo>
                  <a:pt x="2188468" y="340502"/>
                  <a:pt x="2109777" y="433060"/>
                  <a:pt x="2005169" y="454466"/>
                </a:cubicBezTo>
                <a:lnTo>
                  <a:pt x="1980285" y="456975"/>
                </a:lnTo>
                <a:lnTo>
                  <a:pt x="0" y="459129"/>
                </a:lnTo>
                <a:cubicBezTo>
                  <a:pt x="76199" y="308468"/>
                  <a:pt x="145256" y="153043"/>
                  <a:pt x="114300" y="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eaLnBrk="0" hangingPunct="0">
              <a:defRPr>
                <a:solidFill>
                  <a:schemeClr val="tx1"/>
                </a:solidFill>
                <a:latin typeface="Arial" panose="020B0604020202020204" pitchFamily="34" charset="0"/>
                <a:ea typeface="宋体" panose="02010600030101010101" pitchFamily="2" charset="-122"/>
              </a:defRPr>
            </a:lvl1pPr>
            <a:lvl2pPr eaLnBrk="0" hangingPunct="0">
              <a:defRPr>
                <a:solidFill>
                  <a:schemeClr val="tx1"/>
                </a:solidFill>
                <a:latin typeface="Arial" panose="020B0604020202020204" pitchFamily="34" charset="0"/>
                <a:ea typeface="宋体" panose="02010600030101010101" pitchFamily="2" charset="-122"/>
              </a:defRPr>
            </a:lvl2pPr>
            <a:lvl3pPr eaLnBrk="0" hangingPunct="0">
              <a:defRPr>
                <a:solidFill>
                  <a:schemeClr val="tx1"/>
                </a:solidFill>
                <a:latin typeface="Arial" panose="020B0604020202020204" pitchFamily="34" charset="0"/>
                <a:ea typeface="宋体" panose="02010600030101010101" pitchFamily="2" charset="-122"/>
              </a:defRPr>
            </a:lvl3pPr>
            <a:lvl4pPr eaLnBrk="0" hangingPunct="0">
              <a:defRPr>
                <a:solidFill>
                  <a:schemeClr val="tx1"/>
                </a:solidFill>
                <a:latin typeface="Arial" panose="020B0604020202020204" pitchFamily="34" charset="0"/>
                <a:ea typeface="宋体" panose="02010600030101010101" pitchFamily="2" charset="-122"/>
              </a:defRPr>
            </a:lvl4pPr>
            <a:lvl5pPr eaLnBrk="0" hangingPunct="0">
              <a:defRPr>
                <a:solidFill>
                  <a:schemeClr val="tx1"/>
                </a:solidFill>
                <a:latin typeface="Arial" panose="020B0604020202020204" pitchFamily="34" charset="0"/>
                <a:ea typeface="宋体" panose="02010600030101010101" pitchFamily="2" charset="-122"/>
              </a:defRPr>
            </a:lvl5pPr>
            <a:lvl6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defRPr/>
            </a:pPr>
            <a:r>
              <a:rPr lang="en-US" altLang="zh-CN" sz="3600" b="1" i="1" dirty="0" smtClean="0">
                <a:solidFill>
                  <a:srgbClr val="FFFFFF"/>
                </a:solidFill>
                <a:latin typeface="Arial Black" panose="020B0A04020102020204" pitchFamily="34" charset="0"/>
                <a:ea typeface="华文细黑" panose="02010600040101010101" pitchFamily="2" charset="-122"/>
              </a:rPr>
              <a:t>3</a:t>
            </a:r>
            <a:endParaRPr lang="zh-CN" altLang="en-US" sz="3600" b="1" i="1" dirty="0" smtClean="0">
              <a:solidFill>
                <a:srgbClr val="FFFFFF"/>
              </a:solidFill>
              <a:latin typeface="Arial Black" panose="020B0A04020102020204" pitchFamily="34" charset="0"/>
              <a:ea typeface="华文细黑" panose="02010600040101010101" pitchFamily="2" charset="-122"/>
            </a:endParaRPr>
          </a:p>
        </p:txBody>
      </p:sp>
      <p:sp>
        <p:nvSpPr>
          <p:cNvPr id="21" name="矩形 20"/>
          <p:cNvSpPr/>
          <p:nvPr/>
        </p:nvSpPr>
        <p:spPr>
          <a:xfrm>
            <a:off x="3286116" y="3214686"/>
            <a:ext cx="5857884" cy="707886"/>
          </a:xfrm>
          <a:prstGeom prst="rect">
            <a:avLst/>
          </a:prstGeom>
        </p:spPr>
        <p:txBody>
          <a:bodyPr wrap="square">
            <a:spAutoFit/>
          </a:bodyPr>
          <a:lstStyle/>
          <a:p>
            <a:pPr algn="r">
              <a:buFont typeface="Arial" charset="0"/>
              <a:buNone/>
            </a:pPr>
            <a:r>
              <a:rPr lang="zh-CN" altLang="en-US" sz="4000" dirty="0" smtClean="0">
                <a:latin typeface="黑体" pitchFamily="49" charset="-122"/>
                <a:ea typeface="黑体" pitchFamily="49" charset="-122"/>
              </a:rPr>
              <a:t>水资源税改革试点的目的</a:t>
            </a:r>
            <a:endParaRPr lang="zh-CN" altLang="en-US" sz="4000" dirty="0">
              <a:latin typeface="黑体" pitchFamily="49" charset="-122"/>
              <a:ea typeface="黑体" pitchFamily="49" charset="-122"/>
            </a:endParaRPr>
          </a:p>
        </p:txBody>
      </p:sp>
    </p:spTree>
  </p:cSld>
  <p:clrMapOvr>
    <a:masterClrMapping/>
  </p:clrMapOvr>
  <p:transition>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三、水资源税改革试点的目的</a:t>
            </a:r>
            <a:endParaRPr lang="zh-CN" altLang="en-US" sz="2800" b="1" dirty="0">
              <a:latin typeface="+mn-ea"/>
            </a:endParaRPr>
          </a:p>
        </p:txBody>
      </p:sp>
      <p:sp>
        <p:nvSpPr>
          <p:cNvPr id="183297" name="Rectangle 1"/>
          <p:cNvSpPr>
            <a:spLocks noChangeArrowheads="1"/>
          </p:cNvSpPr>
          <p:nvPr/>
        </p:nvSpPr>
        <p:spPr bwMode="auto">
          <a:xfrm>
            <a:off x="0" y="857232"/>
            <a:ext cx="91440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3200" dirty="0" smtClean="0">
                <a:latin typeface="+mn-ea"/>
              </a:rPr>
              <a:t>水资源税改革的总体目标是：</a:t>
            </a:r>
            <a:endParaRPr lang="en-US" altLang="zh-CN" sz="3200" dirty="0" smtClean="0">
              <a:latin typeface="+mn-ea"/>
            </a:endParaRPr>
          </a:p>
          <a:p>
            <a:endParaRPr lang="en-US" altLang="zh-CN" sz="3200" dirty="0" smtClean="0">
              <a:latin typeface="+mn-ea"/>
            </a:endParaRPr>
          </a:p>
          <a:p>
            <a:r>
              <a:rPr lang="zh-CN" altLang="en-US" sz="3200" dirty="0" smtClean="0">
                <a:latin typeface="+mn-ea"/>
              </a:rPr>
              <a:t>通过开征水资源税，实行水资源费改税，完善资源税费制度，增强法律刚性，提高征管效率，用税收杠杆调节用水需求，引导和鼓励利用地表水资源，有效抑制地下水超采，有效加强水资源保护，促进水资源节约利用、可持续利用，助推经济发展方式转变。</a:t>
            </a:r>
            <a:endParaRPr lang="zh-CN" altLang="en-US" sz="3200" dirty="0">
              <a:latin typeface="+mn-ea"/>
            </a:endParaRPr>
          </a:p>
        </p:txBody>
      </p:sp>
    </p:spTree>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三、水资源税改革试点的目的</a:t>
            </a:r>
            <a:endParaRPr lang="zh-CN" altLang="en-US" sz="2800" b="1" dirty="0">
              <a:latin typeface="+mn-ea"/>
            </a:endParaRPr>
          </a:p>
        </p:txBody>
      </p:sp>
      <p:sp>
        <p:nvSpPr>
          <p:cNvPr id="183297" name="Rectangle 1"/>
          <p:cNvSpPr>
            <a:spLocks noChangeArrowheads="1"/>
          </p:cNvSpPr>
          <p:nvPr/>
        </p:nvSpPr>
        <p:spPr bwMode="auto">
          <a:xfrm>
            <a:off x="0" y="857232"/>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000" dirty="0" smtClean="0">
                <a:latin typeface="+mn-ea"/>
              </a:rPr>
              <a:t>从更长时期看，开征水资源税可以发挥以下作用：</a:t>
            </a:r>
            <a:endParaRPr lang="en-US" altLang="zh-CN" sz="2000" dirty="0" smtClean="0">
              <a:latin typeface="+mn-ea"/>
            </a:endParaRPr>
          </a:p>
          <a:p>
            <a:endParaRPr lang="zh-CN" altLang="en-US" sz="2000" dirty="0" smtClean="0">
              <a:latin typeface="+mn-ea"/>
            </a:endParaRPr>
          </a:p>
          <a:p>
            <a:r>
              <a:rPr lang="zh-CN" altLang="en-US" sz="2000" dirty="0" smtClean="0">
                <a:latin typeface="+mn-ea"/>
              </a:rPr>
              <a:t>一是有利于促进水资源的合理开采、节约使用。通过征收资源税，调节地下水与地表水不合理的比价关系，鼓励使用地表水，抑制使用地下水，缓解华北地区地下水严重超采的问题，确保地下水资源可持续开发利用；</a:t>
            </a:r>
            <a:endParaRPr lang="en-US" altLang="zh-CN" sz="2000" dirty="0" smtClean="0">
              <a:latin typeface="+mn-ea"/>
            </a:endParaRPr>
          </a:p>
          <a:p>
            <a:endParaRPr lang="zh-CN" altLang="en-US" sz="2000" dirty="0" smtClean="0">
              <a:latin typeface="+mn-ea"/>
            </a:endParaRPr>
          </a:p>
          <a:p>
            <a:r>
              <a:rPr lang="zh-CN" altLang="en-US" sz="2000" dirty="0" smtClean="0">
                <a:latin typeface="+mn-ea"/>
              </a:rPr>
              <a:t>二是有利于合理调节国家与水资源开采者之间的分配关系。政府通过征收资源税，参与国有水资源开发收益的分配，还可以调节资源占用者与非资源占用者之间的利益分配关系，促进各用水企业的平等竞争；</a:t>
            </a:r>
            <a:endParaRPr lang="en-US" altLang="zh-CN" sz="2000" dirty="0" smtClean="0">
              <a:latin typeface="+mn-ea"/>
            </a:endParaRPr>
          </a:p>
          <a:p>
            <a:endParaRPr lang="zh-CN" altLang="en-US" sz="2000" dirty="0" smtClean="0">
              <a:latin typeface="+mn-ea"/>
            </a:endParaRPr>
          </a:p>
          <a:p>
            <a:r>
              <a:rPr lang="zh-CN" altLang="en-US" sz="2000" dirty="0" smtClean="0">
                <a:latin typeface="+mn-ea"/>
              </a:rPr>
              <a:t>三是有利于理顺税费关系，完善资源税制，规范财税秩序；</a:t>
            </a:r>
            <a:endParaRPr lang="en-US" altLang="zh-CN" sz="2000" dirty="0" smtClean="0">
              <a:latin typeface="+mn-ea"/>
            </a:endParaRPr>
          </a:p>
          <a:p>
            <a:endParaRPr lang="zh-CN" altLang="en-US" sz="2000" dirty="0" smtClean="0">
              <a:latin typeface="+mn-ea"/>
            </a:endParaRPr>
          </a:p>
          <a:p>
            <a:r>
              <a:rPr lang="zh-CN" altLang="en-US" sz="2000" dirty="0" smtClean="0">
                <a:latin typeface="+mn-ea"/>
              </a:rPr>
              <a:t>四是通过试点积累经验，可以为下一步全国推广水资源费改税改革提供可复制、可推广的经验和制度体系。</a:t>
            </a:r>
            <a:endParaRPr lang="zh-CN" altLang="en-US" sz="2000" dirty="0">
              <a:latin typeface="+mn-ea"/>
            </a:endParaRPr>
          </a:p>
        </p:txBody>
      </p:sp>
    </p:spTree>
  </p:cSld>
  <p:clrMapOvr>
    <a:masterClrMapping/>
  </p:clrMapOvr>
  <p:transition>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7" cstate="print"/>
          <a:srcRect/>
          <a:stretch>
            <a:fillRect/>
          </a:stretch>
        </p:blipFill>
        <p:spPr bwMode="auto">
          <a:xfrm>
            <a:off x="0" y="0"/>
            <a:ext cx="467544" cy="599005"/>
          </a:xfrm>
          <a:prstGeom prst="rect">
            <a:avLst/>
          </a:prstGeom>
          <a:noFill/>
        </p:spPr>
      </p:pic>
      <p:pic>
        <p:nvPicPr>
          <p:cNvPr id="18" name="Picture 2" descr="H:\图片1.png"/>
          <p:cNvPicPr>
            <a:picLocks noChangeAspect="1" noChangeArrowheads="1"/>
          </p:cNvPicPr>
          <p:nvPr/>
        </p:nvPicPr>
        <p:blipFill>
          <a:blip r:embed="rId8" cstate="print"/>
          <a:srcRect/>
          <a:stretch>
            <a:fillRect/>
          </a:stretch>
        </p:blipFill>
        <p:spPr bwMode="auto">
          <a:xfrm flipH="1">
            <a:off x="8103152" y="5286388"/>
            <a:ext cx="1040848" cy="1095372"/>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16" name="MH_Others_1"/>
          <p:cNvSpPr/>
          <p:nvPr>
            <p:custDataLst>
              <p:tags r:id="rId1"/>
            </p:custDataLst>
          </p:nvPr>
        </p:nvSpPr>
        <p:spPr bwMode="auto">
          <a:xfrm>
            <a:off x="1643043" y="2071677"/>
            <a:ext cx="2357453" cy="2463001"/>
          </a:xfrm>
          <a:custGeom>
            <a:avLst/>
            <a:gdLst>
              <a:gd name="T0" fmla="*/ 2147483646 w 3056"/>
              <a:gd name="T1" fmla="*/ 2147483646 h 5429"/>
              <a:gd name="T2" fmla="*/ 2147483646 w 3056"/>
              <a:gd name="T3" fmla="*/ 2147483646 h 5429"/>
              <a:gd name="T4" fmla="*/ 2147483646 w 3056"/>
              <a:gd name="T5" fmla="*/ 388832290 h 5429"/>
              <a:gd name="T6" fmla="*/ 2147483646 w 3056"/>
              <a:gd name="T7" fmla="*/ 345615213 h 5429"/>
              <a:gd name="T8" fmla="*/ 2147483646 w 3056"/>
              <a:gd name="T9" fmla="*/ 2147483646 h 5429"/>
              <a:gd name="T10" fmla="*/ 2147483646 w 3056"/>
              <a:gd name="T11" fmla="*/ 2147483646 h 5429"/>
              <a:gd name="T12" fmla="*/ 2147483646 w 3056"/>
              <a:gd name="T13" fmla="*/ 2147483646 h 5429"/>
              <a:gd name="T14" fmla="*/ 2147483646 w 3056"/>
              <a:gd name="T15" fmla="*/ 2147483646 h 5429"/>
              <a:gd name="T16" fmla="*/ 2147483646 w 3056"/>
              <a:gd name="T17" fmla="*/ 2147483646 h 5429"/>
              <a:gd name="T18" fmla="*/ 2147483646 w 3056"/>
              <a:gd name="T19" fmla="*/ 2147483646 h 5429"/>
              <a:gd name="T20" fmla="*/ 475747481 w 3056"/>
              <a:gd name="T21" fmla="*/ 2147483646 h 5429"/>
              <a:gd name="T22" fmla="*/ 432463999 w 3056"/>
              <a:gd name="T23" fmla="*/ 2147483646 h 5429"/>
              <a:gd name="T24" fmla="*/ 2147483646 w 3056"/>
              <a:gd name="T25" fmla="*/ 2147483646 h 5429"/>
              <a:gd name="T26" fmla="*/ 2147483646 w 3056"/>
              <a:gd name="T27" fmla="*/ 2147483646 h 5429"/>
              <a:gd name="T28" fmla="*/ 2147483646 w 3056"/>
              <a:gd name="T29" fmla="*/ 2147483646 h 5429"/>
              <a:gd name="T30" fmla="*/ 2147483646 w 3056"/>
              <a:gd name="T31" fmla="*/ 2147483646 h 5429"/>
              <a:gd name="T32" fmla="*/ 2147483646 w 3056"/>
              <a:gd name="T33" fmla="*/ 2147483646 h 5429"/>
              <a:gd name="T34" fmla="*/ 2147483646 w 3056"/>
              <a:gd name="T35" fmla="*/ 2147483646 h 5429"/>
              <a:gd name="T36" fmla="*/ 2147483646 w 3056"/>
              <a:gd name="T37" fmla="*/ 2147483646 h 5429"/>
              <a:gd name="T38" fmla="*/ 2147483646 w 3056"/>
              <a:gd name="T39" fmla="*/ 2147483646 h 5429"/>
              <a:gd name="T40" fmla="*/ 2147483646 w 3056"/>
              <a:gd name="T41" fmla="*/ 2147483646 h 5429"/>
              <a:gd name="T42" fmla="*/ 2147483646 w 3056"/>
              <a:gd name="T43" fmla="*/ 2147483646 h 5429"/>
              <a:gd name="T44" fmla="*/ 2147483646 w 3056"/>
              <a:gd name="T45" fmla="*/ 2147483646 h 5429"/>
              <a:gd name="T46" fmla="*/ 2147483646 w 3056"/>
              <a:gd name="T47" fmla="*/ 2147483646 h 5429"/>
              <a:gd name="T48" fmla="*/ 2147483646 w 3056"/>
              <a:gd name="T49" fmla="*/ 2147483646 h 5429"/>
              <a:gd name="T50" fmla="*/ 2147483646 w 3056"/>
              <a:gd name="T51" fmla="*/ 2147483646 h 5429"/>
              <a:gd name="T52" fmla="*/ 2147483646 w 3056"/>
              <a:gd name="T53" fmla="*/ 2147483646 h 5429"/>
              <a:gd name="T54" fmla="*/ 2147483646 w 3056"/>
              <a:gd name="T55" fmla="*/ 2147483646 h 5429"/>
              <a:gd name="T56" fmla="*/ 2147483646 w 3056"/>
              <a:gd name="T57" fmla="*/ 2147483646 h 5429"/>
              <a:gd name="T58" fmla="*/ 2147483646 w 3056"/>
              <a:gd name="T59" fmla="*/ 2147483646 h 5429"/>
              <a:gd name="T60" fmla="*/ 2147483646 w 3056"/>
              <a:gd name="T61" fmla="*/ 2147483646 h 5429"/>
              <a:gd name="T62" fmla="*/ 2147483646 w 3056"/>
              <a:gd name="T63" fmla="*/ 2147483646 h 5429"/>
              <a:gd name="T64" fmla="*/ 2147483646 w 3056"/>
              <a:gd name="T65" fmla="*/ 2147483646 h 5429"/>
              <a:gd name="T66" fmla="*/ 2147483646 w 3056"/>
              <a:gd name="T67" fmla="*/ 2147483646 h 5429"/>
              <a:gd name="T68" fmla="*/ 2147483646 w 3056"/>
              <a:gd name="T69" fmla="*/ 2147483646 h 5429"/>
              <a:gd name="T70" fmla="*/ 2147483646 w 3056"/>
              <a:gd name="T71" fmla="*/ 2147483646 h 5429"/>
              <a:gd name="T72" fmla="*/ 2147483646 w 3056"/>
              <a:gd name="T73" fmla="*/ 2147483646 h 5429"/>
              <a:gd name="T74" fmla="*/ 2147483646 w 3056"/>
              <a:gd name="T75" fmla="*/ 2147483646 h 5429"/>
              <a:gd name="T76" fmla="*/ 2147483646 w 3056"/>
              <a:gd name="T77" fmla="*/ 2147483646 h 5429"/>
              <a:gd name="T78" fmla="*/ 2147483646 w 3056"/>
              <a:gd name="T79" fmla="*/ 2147483646 h 5429"/>
              <a:gd name="T80" fmla="*/ 2147483646 w 3056"/>
              <a:gd name="T81" fmla="*/ 2147483646 h 5429"/>
              <a:gd name="T82" fmla="*/ 2147483646 w 3056"/>
              <a:gd name="T83" fmla="*/ 2147483646 h 5429"/>
              <a:gd name="T84" fmla="*/ 2147483646 w 3056"/>
              <a:gd name="T85" fmla="*/ 2147483646 h 5429"/>
              <a:gd name="T86" fmla="*/ 2147483646 w 3056"/>
              <a:gd name="T87" fmla="*/ 2147483646 h 5429"/>
              <a:gd name="T88" fmla="*/ 2147483646 w 3056"/>
              <a:gd name="T89" fmla="*/ 2147483646 h 5429"/>
              <a:gd name="T90" fmla="*/ 2147483646 w 3056"/>
              <a:gd name="T91" fmla="*/ 2147483646 h 5429"/>
              <a:gd name="T92" fmla="*/ 2147483646 w 3056"/>
              <a:gd name="T93" fmla="*/ 2147483646 h 5429"/>
              <a:gd name="T94" fmla="*/ 2147483646 w 3056"/>
              <a:gd name="T95" fmla="*/ 2147483646 h 5429"/>
              <a:gd name="T96" fmla="*/ 2147483646 w 3056"/>
              <a:gd name="T97" fmla="*/ 2147483646 h 5429"/>
              <a:gd name="T98" fmla="*/ 2147483646 w 3056"/>
              <a:gd name="T99" fmla="*/ 2147483646 h 5429"/>
              <a:gd name="T100" fmla="*/ 2147483646 w 3056"/>
              <a:gd name="T101" fmla="*/ 2147483646 h 5429"/>
              <a:gd name="T102" fmla="*/ 2147483646 w 3056"/>
              <a:gd name="T103" fmla="*/ 2147483646 h 5429"/>
              <a:gd name="T104" fmla="*/ 2147483646 w 3056"/>
              <a:gd name="T105" fmla="*/ 2147483646 h 5429"/>
              <a:gd name="T106" fmla="*/ 2147483646 w 3056"/>
              <a:gd name="T107" fmla="*/ 2147483646 h 5429"/>
              <a:gd name="T108" fmla="*/ 2147483646 w 3056"/>
              <a:gd name="T109" fmla="*/ 2147483646 h 5429"/>
              <a:gd name="T110" fmla="*/ 2147483646 w 3056"/>
              <a:gd name="T111" fmla="*/ 2147483646 h 5429"/>
              <a:gd name="T112" fmla="*/ 2147483646 w 3056"/>
              <a:gd name="T113" fmla="*/ 2147483646 h 5429"/>
              <a:gd name="T114" fmla="*/ 2147483646 w 3056"/>
              <a:gd name="T115" fmla="*/ 2147483646 h 5429"/>
              <a:gd name="T116" fmla="*/ 2147483646 w 3056"/>
              <a:gd name="T117" fmla="*/ 2147483646 h 5429"/>
              <a:gd name="T118" fmla="*/ 2147483646 w 3056"/>
              <a:gd name="T119" fmla="*/ 2147483646 h 5429"/>
              <a:gd name="T120" fmla="*/ 2147483646 w 3056"/>
              <a:gd name="T121" fmla="*/ 2147483646 h 54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056" h="5429">
                <a:moveTo>
                  <a:pt x="2609" y="448"/>
                </a:moveTo>
                <a:lnTo>
                  <a:pt x="2609" y="448"/>
                </a:lnTo>
                <a:lnTo>
                  <a:pt x="2575" y="415"/>
                </a:lnTo>
                <a:lnTo>
                  <a:pt x="2538" y="383"/>
                </a:lnTo>
                <a:lnTo>
                  <a:pt x="2503" y="352"/>
                </a:lnTo>
                <a:lnTo>
                  <a:pt x="2465" y="322"/>
                </a:lnTo>
                <a:lnTo>
                  <a:pt x="2426" y="293"/>
                </a:lnTo>
                <a:lnTo>
                  <a:pt x="2388" y="265"/>
                </a:lnTo>
                <a:lnTo>
                  <a:pt x="2348" y="239"/>
                </a:lnTo>
                <a:lnTo>
                  <a:pt x="2307" y="213"/>
                </a:lnTo>
                <a:lnTo>
                  <a:pt x="2266" y="190"/>
                </a:lnTo>
                <a:lnTo>
                  <a:pt x="2224" y="168"/>
                </a:lnTo>
                <a:lnTo>
                  <a:pt x="2182" y="146"/>
                </a:lnTo>
                <a:lnTo>
                  <a:pt x="2138" y="127"/>
                </a:lnTo>
                <a:lnTo>
                  <a:pt x="2095" y="108"/>
                </a:lnTo>
                <a:lnTo>
                  <a:pt x="2049" y="91"/>
                </a:lnTo>
                <a:lnTo>
                  <a:pt x="2005" y="75"/>
                </a:lnTo>
                <a:lnTo>
                  <a:pt x="1960" y="61"/>
                </a:lnTo>
                <a:lnTo>
                  <a:pt x="1907" y="46"/>
                </a:lnTo>
                <a:lnTo>
                  <a:pt x="1853" y="34"/>
                </a:lnTo>
                <a:lnTo>
                  <a:pt x="1800" y="24"/>
                </a:lnTo>
                <a:lnTo>
                  <a:pt x="1746" y="15"/>
                </a:lnTo>
                <a:lnTo>
                  <a:pt x="1692" y="9"/>
                </a:lnTo>
                <a:lnTo>
                  <a:pt x="1638" y="3"/>
                </a:lnTo>
                <a:lnTo>
                  <a:pt x="1582" y="1"/>
                </a:lnTo>
                <a:lnTo>
                  <a:pt x="1527" y="0"/>
                </a:lnTo>
                <a:lnTo>
                  <a:pt x="1490" y="0"/>
                </a:lnTo>
                <a:lnTo>
                  <a:pt x="1451" y="2"/>
                </a:lnTo>
                <a:lnTo>
                  <a:pt x="1413" y="4"/>
                </a:lnTo>
                <a:lnTo>
                  <a:pt x="1376" y="8"/>
                </a:lnTo>
                <a:lnTo>
                  <a:pt x="1338" y="11"/>
                </a:lnTo>
                <a:lnTo>
                  <a:pt x="1302" y="17"/>
                </a:lnTo>
                <a:lnTo>
                  <a:pt x="1264" y="22"/>
                </a:lnTo>
                <a:lnTo>
                  <a:pt x="1227" y="29"/>
                </a:lnTo>
                <a:lnTo>
                  <a:pt x="1191" y="36"/>
                </a:lnTo>
                <a:lnTo>
                  <a:pt x="1154" y="45"/>
                </a:lnTo>
                <a:lnTo>
                  <a:pt x="1118" y="55"/>
                </a:lnTo>
                <a:lnTo>
                  <a:pt x="1083" y="65"/>
                </a:lnTo>
                <a:lnTo>
                  <a:pt x="1047" y="76"/>
                </a:lnTo>
                <a:lnTo>
                  <a:pt x="1012" y="88"/>
                </a:lnTo>
                <a:lnTo>
                  <a:pt x="977" y="102"/>
                </a:lnTo>
                <a:lnTo>
                  <a:pt x="942" y="115"/>
                </a:lnTo>
                <a:lnTo>
                  <a:pt x="909" y="130"/>
                </a:lnTo>
                <a:lnTo>
                  <a:pt x="875" y="146"/>
                </a:lnTo>
                <a:lnTo>
                  <a:pt x="841" y="161"/>
                </a:lnTo>
                <a:lnTo>
                  <a:pt x="808" y="179"/>
                </a:lnTo>
                <a:lnTo>
                  <a:pt x="775" y="197"/>
                </a:lnTo>
                <a:lnTo>
                  <a:pt x="743" y="216"/>
                </a:lnTo>
                <a:lnTo>
                  <a:pt x="712" y="235"/>
                </a:lnTo>
                <a:lnTo>
                  <a:pt x="680" y="255"/>
                </a:lnTo>
                <a:lnTo>
                  <a:pt x="649" y="277"/>
                </a:lnTo>
                <a:lnTo>
                  <a:pt x="619" y="300"/>
                </a:lnTo>
                <a:lnTo>
                  <a:pt x="589" y="322"/>
                </a:lnTo>
                <a:lnTo>
                  <a:pt x="559" y="345"/>
                </a:lnTo>
                <a:lnTo>
                  <a:pt x="531" y="370"/>
                </a:lnTo>
                <a:lnTo>
                  <a:pt x="502" y="395"/>
                </a:lnTo>
                <a:lnTo>
                  <a:pt x="474" y="421"/>
                </a:lnTo>
                <a:lnTo>
                  <a:pt x="447" y="448"/>
                </a:lnTo>
                <a:lnTo>
                  <a:pt x="420" y="475"/>
                </a:lnTo>
                <a:lnTo>
                  <a:pt x="395" y="503"/>
                </a:lnTo>
                <a:lnTo>
                  <a:pt x="369" y="531"/>
                </a:lnTo>
                <a:lnTo>
                  <a:pt x="345" y="561"/>
                </a:lnTo>
                <a:lnTo>
                  <a:pt x="322" y="589"/>
                </a:lnTo>
                <a:lnTo>
                  <a:pt x="298" y="619"/>
                </a:lnTo>
                <a:lnTo>
                  <a:pt x="276" y="650"/>
                </a:lnTo>
                <a:lnTo>
                  <a:pt x="255" y="681"/>
                </a:lnTo>
                <a:lnTo>
                  <a:pt x="235" y="712"/>
                </a:lnTo>
                <a:lnTo>
                  <a:pt x="215" y="744"/>
                </a:lnTo>
                <a:lnTo>
                  <a:pt x="197" y="776"/>
                </a:lnTo>
                <a:lnTo>
                  <a:pt x="179" y="808"/>
                </a:lnTo>
                <a:lnTo>
                  <a:pt x="161" y="841"/>
                </a:lnTo>
                <a:lnTo>
                  <a:pt x="145" y="875"/>
                </a:lnTo>
                <a:lnTo>
                  <a:pt x="129" y="909"/>
                </a:lnTo>
                <a:lnTo>
                  <a:pt x="115" y="943"/>
                </a:lnTo>
                <a:lnTo>
                  <a:pt x="101" y="977"/>
                </a:lnTo>
                <a:lnTo>
                  <a:pt x="88" y="1012"/>
                </a:lnTo>
                <a:lnTo>
                  <a:pt x="76" y="1047"/>
                </a:lnTo>
                <a:lnTo>
                  <a:pt x="65" y="1082"/>
                </a:lnTo>
                <a:lnTo>
                  <a:pt x="55" y="1118"/>
                </a:lnTo>
                <a:lnTo>
                  <a:pt x="45" y="1154"/>
                </a:lnTo>
                <a:lnTo>
                  <a:pt x="36" y="1191"/>
                </a:lnTo>
                <a:lnTo>
                  <a:pt x="28" y="1227"/>
                </a:lnTo>
                <a:lnTo>
                  <a:pt x="22" y="1264"/>
                </a:lnTo>
                <a:lnTo>
                  <a:pt x="16" y="1301"/>
                </a:lnTo>
                <a:lnTo>
                  <a:pt x="11" y="1338"/>
                </a:lnTo>
                <a:lnTo>
                  <a:pt x="7" y="1376"/>
                </a:lnTo>
                <a:lnTo>
                  <a:pt x="4" y="1413"/>
                </a:lnTo>
                <a:lnTo>
                  <a:pt x="2" y="1452"/>
                </a:lnTo>
                <a:lnTo>
                  <a:pt x="0" y="1489"/>
                </a:lnTo>
                <a:lnTo>
                  <a:pt x="0" y="1527"/>
                </a:lnTo>
                <a:lnTo>
                  <a:pt x="6" y="1667"/>
                </a:lnTo>
                <a:lnTo>
                  <a:pt x="10" y="1707"/>
                </a:lnTo>
                <a:lnTo>
                  <a:pt x="15" y="1746"/>
                </a:lnTo>
                <a:lnTo>
                  <a:pt x="22" y="1785"/>
                </a:lnTo>
                <a:lnTo>
                  <a:pt x="28" y="1823"/>
                </a:lnTo>
                <a:lnTo>
                  <a:pt x="36" y="1862"/>
                </a:lnTo>
                <a:lnTo>
                  <a:pt x="45" y="1900"/>
                </a:lnTo>
                <a:lnTo>
                  <a:pt x="55" y="1937"/>
                </a:lnTo>
                <a:lnTo>
                  <a:pt x="66" y="1975"/>
                </a:lnTo>
                <a:lnTo>
                  <a:pt x="78" y="2012"/>
                </a:lnTo>
                <a:lnTo>
                  <a:pt x="92" y="2049"/>
                </a:lnTo>
                <a:lnTo>
                  <a:pt x="105" y="2085"/>
                </a:lnTo>
                <a:lnTo>
                  <a:pt x="119" y="2122"/>
                </a:lnTo>
                <a:lnTo>
                  <a:pt x="136" y="2157"/>
                </a:lnTo>
                <a:lnTo>
                  <a:pt x="152" y="2193"/>
                </a:lnTo>
                <a:lnTo>
                  <a:pt x="170" y="2228"/>
                </a:lnTo>
                <a:lnTo>
                  <a:pt x="189" y="2262"/>
                </a:lnTo>
                <a:lnTo>
                  <a:pt x="195" y="2277"/>
                </a:lnTo>
                <a:lnTo>
                  <a:pt x="213" y="2312"/>
                </a:lnTo>
                <a:lnTo>
                  <a:pt x="242" y="2366"/>
                </a:lnTo>
                <a:lnTo>
                  <a:pt x="278" y="2439"/>
                </a:lnTo>
                <a:lnTo>
                  <a:pt x="323" y="2528"/>
                </a:lnTo>
                <a:lnTo>
                  <a:pt x="371" y="2631"/>
                </a:lnTo>
                <a:lnTo>
                  <a:pt x="422" y="2743"/>
                </a:lnTo>
                <a:lnTo>
                  <a:pt x="450" y="2804"/>
                </a:lnTo>
                <a:lnTo>
                  <a:pt x="476" y="2867"/>
                </a:lnTo>
                <a:lnTo>
                  <a:pt x="503" y="2931"/>
                </a:lnTo>
                <a:lnTo>
                  <a:pt x="530" y="2998"/>
                </a:lnTo>
                <a:lnTo>
                  <a:pt x="556" y="3065"/>
                </a:lnTo>
                <a:lnTo>
                  <a:pt x="582" y="3134"/>
                </a:lnTo>
                <a:lnTo>
                  <a:pt x="607" y="3202"/>
                </a:lnTo>
                <a:lnTo>
                  <a:pt x="630" y="3273"/>
                </a:lnTo>
                <a:lnTo>
                  <a:pt x="653" y="3343"/>
                </a:lnTo>
                <a:lnTo>
                  <a:pt x="674" y="3413"/>
                </a:lnTo>
                <a:lnTo>
                  <a:pt x="693" y="3483"/>
                </a:lnTo>
                <a:lnTo>
                  <a:pt x="711" y="3553"/>
                </a:lnTo>
                <a:lnTo>
                  <a:pt x="726" y="3621"/>
                </a:lnTo>
                <a:lnTo>
                  <a:pt x="739" y="3690"/>
                </a:lnTo>
                <a:lnTo>
                  <a:pt x="750" y="3756"/>
                </a:lnTo>
                <a:lnTo>
                  <a:pt x="754" y="3788"/>
                </a:lnTo>
                <a:lnTo>
                  <a:pt x="757" y="3822"/>
                </a:lnTo>
                <a:lnTo>
                  <a:pt x="760" y="3854"/>
                </a:lnTo>
                <a:lnTo>
                  <a:pt x="762" y="3885"/>
                </a:lnTo>
                <a:lnTo>
                  <a:pt x="763" y="3915"/>
                </a:lnTo>
                <a:lnTo>
                  <a:pt x="764" y="3946"/>
                </a:lnTo>
                <a:lnTo>
                  <a:pt x="783" y="4137"/>
                </a:lnTo>
                <a:lnTo>
                  <a:pt x="789" y="4160"/>
                </a:lnTo>
                <a:lnTo>
                  <a:pt x="796" y="4181"/>
                </a:lnTo>
                <a:lnTo>
                  <a:pt x="804" y="4202"/>
                </a:lnTo>
                <a:lnTo>
                  <a:pt x="813" y="4220"/>
                </a:lnTo>
                <a:lnTo>
                  <a:pt x="823" y="4237"/>
                </a:lnTo>
                <a:lnTo>
                  <a:pt x="833" y="4253"/>
                </a:lnTo>
                <a:lnTo>
                  <a:pt x="844" y="4267"/>
                </a:lnTo>
                <a:lnTo>
                  <a:pt x="855" y="4280"/>
                </a:lnTo>
                <a:lnTo>
                  <a:pt x="867" y="4291"/>
                </a:lnTo>
                <a:lnTo>
                  <a:pt x="880" y="4301"/>
                </a:lnTo>
                <a:lnTo>
                  <a:pt x="895" y="4309"/>
                </a:lnTo>
                <a:lnTo>
                  <a:pt x="909" y="4316"/>
                </a:lnTo>
                <a:lnTo>
                  <a:pt x="924" y="4321"/>
                </a:lnTo>
                <a:lnTo>
                  <a:pt x="941" y="4325"/>
                </a:lnTo>
                <a:lnTo>
                  <a:pt x="959" y="4328"/>
                </a:lnTo>
                <a:lnTo>
                  <a:pt x="976" y="4328"/>
                </a:lnTo>
                <a:lnTo>
                  <a:pt x="2079" y="4328"/>
                </a:lnTo>
                <a:lnTo>
                  <a:pt x="2097" y="4328"/>
                </a:lnTo>
                <a:lnTo>
                  <a:pt x="2114" y="4325"/>
                </a:lnTo>
                <a:lnTo>
                  <a:pt x="2130" y="4321"/>
                </a:lnTo>
                <a:lnTo>
                  <a:pt x="2145" y="4316"/>
                </a:lnTo>
                <a:lnTo>
                  <a:pt x="2161" y="4309"/>
                </a:lnTo>
                <a:lnTo>
                  <a:pt x="2174" y="4301"/>
                </a:lnTo>
                <a:lnTo>
                  <a:pt x="2187" y="4291"/>
                </a:lnTo>
                <a:lnTo>
                  <a:pt x="2201" y="4280"/>
                </a:lnTo>
                <a:lnTo>
                  <a:pt x="2212" y="4267"/>
                </a:lnTo>
                <a:lnTo>
                  <a:pt x="2223" y="4253"/>
                </a:lnTo>
                <a:lnTo>
                  <a:pt x="2233" y="4237"/>
                </a:lnTo>
                <a:lnTo>
                  <a:pt x="2243" y="4220"/>
                </a:lnTo>
                <a:lnTo>
                  <a:pt x="2251" y="4202"/>
                </a:lnTo>
                <a:lnTo>
                  <a:pt x="2259" y="4181"/>
                </a:lnTo>
                <a:lnTo>
                  <a:pt x="2266" y="4160"/>
                </a:lnTo>
                <a:lnTo>
                  <a:pt x="2272" y="4137"/>
                </a:lnTo>
                <a:lnTo>
                  <a:pt x="2291" y="3946"/>
                </a:lnTo>
                <a:lnTo>
                  <a:pt x="2293" y="3915"/>
                </a:lnTo>
                <a:lnTo>
                  <a:pt x="2294" y="3885"/>
                </a:lnTo>
                <a:lnTo>
                  <a:pt x="2295" y="3854"/>
                </a:lnTo>
                <a:lnTo>
                  <a:pt x="2298" y="3822"/>
                </a:lnTo>
                <a:lnTo>
                  <a:pt x="2301" y="3788"/>
                </a:lnTo>
                <a:lnTo>
                  <a:pt x="2306" y="3756"/>
                </a:lnTo>
                <a:lnTo>
                  <a:pt x="2316" y="3690"/>
                </a:lnTo>
                <a:lnTo>
                  <a:pt x="2329" y="3621"/>
                </a:lnTo>
                <a:lnTo>
                  <a:pt x="2345" y="3553"/>
                </a:lnTo>
                <a:lnTo>
                  <a:pt x="2362" y="3483"/>
                </a:lnTo>
                <a:lnTo>
                  <a:pt x="2381" y="3413"/>
                </a:lnTo>
                <a:lnTo>
                  <a:pt x="2402" y="3343"/>
                </a:lnTo>
                <a:lnTo>
                  <a:pt x="2425" y="3273"/>
                </a:lnTo>
                <a:lnTo>
                  <a:pt x="2449" y="3202"/>
                </a:lnTo>
                <a:lnTo>
                  <a:pt x="2474" y="3134"/>
                </a:lnTo>
                <a:lnTo>
                  <a:pt x="2499" y="3065"/>
                </a:lnTo>
                <a:lnTo>
                  <a:pt x="2526" y="2998"/>
                </a:lnTo>
                <a:lnTo>
                  <a:pt x="2552" y="2931"/>
                </a:lnTo>
                <a:lnTo>
                  <a:pt x="2579" y="2867"/>
                </a:lnTo>
                <a:lnTo>
                  <a:pt x="2607" y="2804"/>
                </a:lnTo>
                <a:lnTo>
                  <a:pt x="2633" y="2743"/>
                </a:lnTo>
                <a:lnTo>
                  <a:pt x="2685" y="2631"/>
                </a:lnTo>
                <a:lnTo>
                  <a:pt x="2735" y="2528"/>
                </a:lnTo>
                <a:lnTo>
                  <a:pt x="2778" y="2439"/>
                </a:lnTo>
                <a:lnTo>
                  <a:pt x="2816" y="2366"/>
                </a:lnTo>
                <a:lnTo>
                  <a:pt x="2846" y="2312"/>
                </a:lnTo>
                <a:lnTo>
                  <a:pt x="2872" y="2262"/>
                </a:lnTo>
                <a:lnTo>
                  <a:pt x="2890" y="2228"/>
                </a:lnTo>
                <a:lnTo>
                  <a:pt x="2906" y="2193"/>
                </a:lnTo>
                <a:lnTo>
                  <a:pt x="2923" y="2157"/>
                </a:lnTo>
                <a:lnTo>
                  <a:pt x="2937" y="2122"/>
                </a:lnTo>
                <a:lnTo>
                  <a:pt x="2952" y="2085"/>
                </a:lnTo>
                <a:lnTo>
                  <a:pt x="2965" y="2049"/>
                </a:lnTo>
                <a:lnTo>
                  <a:pt x="2978" y="2012"/>
                </a:lnTo>
                <a:lnTo>
                  <a:pt x="2989" y="1975"/>
                </a:lnTo>
                <a:lnTo>
                  <a:pt x="3000" y="1937"/>
                </a:lnTo>
                <a:lnTo>
                  <a:pt x="3010" y="1900"/>
                </a:lnTo>
                <a:lnTo>
                  <a:pt x="3019" y="1862"/>
                </a:lnTo>
                <a:lnTo>
                  <a:pt x="3027" y="1823"/>
                </a:lnTo>
                <a:lnTo>
                  <a:pt x="3034" y="1785"/>
                </a:lnTo>
                <a:lnTo>
                  <a:pt x="3040" y="1746"/>
                </a:lnTo>
                <a:lnTo>
                  <a:pt x="3045" y="1707"/>
                </a:lnTo>
                <a:lnTo>
                  <a:pt x="3049" y="1667"/>
                </a:lnTo>
                <a:lnTo>
                  <a:pt x="3056" y="1527"/>
                </a:lnTo>
                <a:lnTo>
                  <a:pt x="3055" y="1489"/>
                </a:lnTo>
                <a:lnTo>
                  <a:pt x="3054" y="1452"/>
                </a:lnTo>
                <a:lnTo>
                  <a:pt x="3051" y="1413"/>
                </a:lnTo>
                <a:lnTo>
                  <a:pt x="3048" y="1376"/>
                </a:lnTo>
                <a:lnTo>
                  <a:pt x="3044" y="1338"/>
                </a:lnTo>
                <a:lnTo>
                  <a:pt x="3039" y="1301"/>
                </a:lnTo>
                <a:lnTo>
                  <a:pt x="3034" y="1264"/>
                </a:lnTo>
                <a:lnTo>
                  <a:pt x="3026" y="1227"/>
                </a:lnTo>
                <a:lnTo>
                  <a:pt x="3018" y="1191"/>
                </a:lnTo>
                <a:lnTo>
                  <a:pt x="3010" y="1154"/>
                </a:lnTo>
                <a:lnTo>
                  <a:pt x="3000" y="1118"/>
                </a:lnTo>
                <a:lnTo>
                  <a:pt x="2990" y="1082"/>
                </a:lnTo>
                <a:lnTo>
                  <a:pt x="2979" y="1047"/>
                </a:lnTo>
                <a:lnTo>
                  <a:pt x="2967" y="1012"/>
                </a:lnTo>
                <a:lnTo>
                  <a:pt x="2954" y="977"/>
                </a:lnTo>
                <a:lnTo>
                  <a:pt x="2941" y="943"/>
                </a:lnTo>
                <a:lnTo>
                  <a:pt x="2925" y="909"/>
                </a:lnTo>
                <a:lnTo>
                  <a:pt x="2910" y="875"/>
                </a:lnTo>
                <a:lnTo>
                  <a:pt x="2894" y="841"/>
                </a:lnTo>
                <a:lnTo>
                  <a:pt x="2877" y="808"/>
                </a:lnTo>
                <a:lnTo>
                  <a:pt x="2859" y="776"/>
                </a:lnTo>
                <a:lnTo>
                  <a:pt x="2840" y="744"/>
                </a:lnTo>
                <a:lnTo>
                  <a:pt x="2820" y="712"/>
                </a:lnTo>
                <a:lnTo>
                  <a:pt x="2800" y="681"/>
                </a:lnTo>
                <a:lnTo>
                  <a:pt x="2779" y="650"/>
                </a:lnTo>
                <a:lnTo>
                  <a:pt x="2757" y="619"/>
                </a:lnTo>
                <a:lnTo>
                  <a:pt x="2734" y="589"/>
                </a:lnTo>
                <a:lnTo>
                  <a:pt x="2711" y="561"/>
                </a:lnTo>
                <a:lnTo>
                  <a:pt x="2686" y="531"/>
                </a:lnTo>
                <a:lnTo>
                  <a:pt x="2661" y="503"/>
                </a:lnTo>
                <a:lnTo>
                  <a:pt x="2635" y="475"/>
                </a:lnTo>
                <a:lnTo>
                  <a:pt x="2609" y="448"/>
                </a:lnTo>
                <a:close/>
                <a:moveTo>
                  <a:pt x="2661" y="1641"/>
                </a:moveTo>
                <a:lnTo>
                  <a:pt x="2661" y="1641"/>
                </a:lnTo>
                <a:lnTo>
                  <a:pt x="2658" y="1669"/>
                </a:lnTo>
                <a:lnTo>
                  <a:pt x="2654" y="1697"/>
                </a:lnTo>
                <a:lnTo>
                  <a:pt x="2650" y="1725"/>
                </a:lnTo>
                <a:lnTo>
                  <a:pt x="2644" y="1753"/>
                </a:lnTo>
                <a:lnTo>
                  <a:pt x="2639" y="1781"/>
                </a:lnTo>
                <a:lnTo>
                  <a:pt x="2632" y="1809"/>
                </a:lnTo>
                <a:lnTo>
                  <a:pt x="2624" y="1837"/>
                </a:lnTo>
                <a:lnTo>
                  <a:pt x="2617" y="1863"/>
                </a:lnTo>
                <a:lnTo>
                  <a:pt x="2608" y="1891"/>
                </a:lnTo>
                <a:lnTo>
                  <a:pt x="2599" y="1918"/>
                </a:lnTo>
                <a:lnTo>
                  <a:pt x="2589" y="1945"/>
                </a:lnTo>
                <a:lnTo>
                  <a:pt x="2579" y="1972"/>
                </a:lnTo>
                <a:lnTo>
                  <a:pt x="2567" y="1998"/>
                </a:lnTo>
                <a:lnTo>
                  <a:pt x="2556" y="2025"/>
                </a:lnTo>
                <a:lnTo>
                  <a:pt x="2543" y="2051"/>
                </a:lnTo>
                <a:lnTo>
                  <a:pt x="2529" y="2078"/>
                </a:lnTo>
                <a:lnTo>
                  <a:pt x="2485" y="2158"/>
                </a:lnTo>
                <a:lnTo>
                  <a:pt x="2450" y="2227"/>
                </a:lnTo>
                <a:lnTo>
                  <a:pt x="2408" y="2311"/>
                </a:lnTo>
                <a:lnTo>
                  <a:pt x="2359" y="2409"/>
                </a:lnTo>
                <a:lnTo>
                  <a:pt x="2307" y="2519"/>
                </a:lnTo>
                <a:lnTo>
                  <a:pt x="2253" y="2641"/>
                </a:lnTo>
                <a:lnTo>
                  <a:pt x="2225" y="2705"/>
                </a:lnTo>
                <a:lnTo>
                  <a:pt x="2197" y="2771"/>
                </a:lnTo>
                <a:lnTo>
                  <a:pt x="2170" y="2838"/>
                </a:lnTo>
                <a:lnTo>
                  <a:pt x="2142" y="2908"/>
                </a:lnTo>
                <a:lnTo>
                  <a:pt x="2116" y="2979"/>
                </a:lnTo>
                <a:lnTo>
                  <a:pt x="2090" y="3051"/>
                </a:lnTo>
                <a:lnTo>
                  <a:pt x="2065" y="3124"/>
                </a:lnTo>
                <a:lnTo>
                  <a:pt x="2040" y="3198"/>
                </a:lnTo>
                <a:lnTo>
                  <a:pt x="2018" y="3272"/>
                </a:lnTo>
                <a:lnTo>
                  <a:pt x="1996" y="3346"/>
                </a:lnTo>
                <a:lnTo>
                  <a:pt x="1977" y="3420"/>
                </a:lnTo>
                <a:lnTo>
                  <a:pt x="1960" y="3494"/>
                </a:lnTo>
                <a:lnTo>
                  <a:pt x="1944" y="3568"/>
                </a:lnTo>
                <a:lnTo>
                  <a:pt x="1930" y="3641"/>
                </a:lnTo>
                <a:lnTo>
                  <a:pt x="1919" y="3714"/>
                </a:lnTo>
                <a:lnTo>
                  <a:pt x="1911" y="3785"/>
                </a:lnTo>
                <a:lnTo>
                  <a:pt x="1908" y="3820"/>
                </a:lnTo>
                <a:lnTo>
                  <a:pt x="1905" y="3856"/>
                </a:lnTo>
                <a:lnTo>
                  <a:pt x="1903" y="3890"/>
                </a:lnTo>
                <a:lnTo>
                  <a:pt x="1902" y="3924"/>
                </a:lnTo>
                <a:lnTo>
                  <a:pt x="1901" y="3939"/>
                </a:lnTo>
                <a:lnTo>
                  <a:pt x="1722" y="3939"/>
                </a:lnTo>
                <a:lnTo>
                  <a:pt x="1722" y="3230"/>
                </a:lnTo>
                <a:lnTo>
                  <a:pt x="1333" y="3230"/>
                </a:lnTo>
                <a:lnTo>
                  <a:pt x="1333" y="3939"/>
                </a:lnTo>
                <a:lnTo>
                  <a:pt x="1154" y="3939"/>
                </a:lnTo>
                <a:lnTo>
                  <a:pt x="1152" y="3924"/>
                </a:lnTo>
                <a:lnTo>
                  <a:pt x="1151" y="3873"/>
                </a:lnTo>
                <a:lnTo>
                  <a:pt x="1148" y="3820"/>
                </a:lnTo>
                <a:lnTo>
                  <a:pt x="1142" y="3767"/>
                </a:lnTo>
                <a:lnTo>
                  <a:pt x="1136" y="3714"/>
                </a:lnTo>
                <a:lnTo>
                  <a:pt x="1128" y="3659"/>
                </a:lnTo>
                <a:lnTo>
                  <a:pt x="1118" y="3604"/>
                </a:lnTo>
                <a:lnTo>
                  <a:pt x="1108" y="3547"/>
                </a:lnTo>
                <a:lnTo>
                  <a:pt x="1096" y="3491"/>
                </a:lnTo>
                <a:lnTo>
                  <a:pt x="1081" y="3434"/>
                </a:lnTo>
                <a:lnTo>
                  <a:pt x="1067" y="3377"/>
                </a:lnTo>
                <a:lnTo>
                  <a:pt x="1052" y="3319"/>
                </a:lnTo>
                <a:lnTo>
                  <a:pt x="1035" y="3261"/>
                </a:lnTo>
                <a:lnTo>
                  <a:pt x="1016" y="3203"/>
                </a:lnTo>
                <a:lnTo>
                  <a:pt x="997" y="3145"/>
                </a:lnTo>
                <a:lnTo>
                  <a:pt x="977" y="3086"/>
                </a:lnTo>
                <a:lnTo>
                  <a:pt x="958" y="3029"/>
                </a:lnTo>
                <a:lnTo>
                  <a:pt x="937" y="2970"/>
                </a:lnTo>
                <a:lnTo>
                  <a:pt x="914" y="2911"/>
                </a:lnTo>
                <a:lnTo>
                  <a:pt x="868" y="2796"/>
                </a:lnTo>
                <a:lnTo>
                  <a:pt x="820" y="2681"/>
                </a:lnTo>
                <a:lnTo>
                  <a:pt x="771" y="2570"/>
                </a:lnTo>
                <a:lnTo>
                  <a:pt x="721" y="2459"/>
                </a:lnTo>
                <a:lnTo>
                  <a:pt x="669" y="2353"/>
                </a:lnTo>
                <a:lnTo>
                  <a:pt x="618" y="2249"/>
                </a:lnTo>
                <a:lnTo>
                  <a:pt x="568" y="2150"/>
                </a:lnTo>
                <a:lnTo>
                  <a:pt x="567" y="2144"/>
                </a:lnTo>
                <a:lnTo>
                  <a:pt x="530" y="2075"/>
                </a:lnTo>
                <a:lnTo>
                  <a:pt x="515" y="2050"/>
                </a:lnTo>
                <a:lnTo>
                  <a:pt x="503" y="2024"/>
                </a:lnTo>
                <a:lnTo>
                  <a:pt x="491" y="1998"/>
                </a:lnTo>
                <a:lnTo>
                  <a:pt x="479" y="1972"/>
                </a:lnTo>
                <a:lnTo>
                  <a:pt x="468" y="1945"/>
                </a:lnTo>
                <a:lnTo>
                  <a:pt x="458" y="1918"/>
                </a:lnTo>
                <a:lnTo>
                  <a:pt x="449" y="1892"/>
                </a:lnTo>
                <a:lnTo>
                  <a:pt x="440" y="1864"/>
                </a:lnTo>
                <a:lnTo>
                  <a:pt x="431" y="1838"/>
                </a:lnTo>
                <a:lnTo>
                  <a:pt x="424" y="1810"/>
                </a:lnTo>
                <a:lnTo>
                  <a:pt x="418" y="1782"/>
                </a:lnTo>
                <a:lnTo>
                  <a:pt x="411" y="1754"/>
                </a:lnTo>
                <a:lnTo>
                  <a:pt x="406" y="1726"/>
                </a:lnTo>
                <a:lnTo>
                  <a:pt x="401" y="1697"/>
                </a:lnTo>
                <a:lnTo>
                  <a:pt x="398" y="1670"/>
                </a:lnTo>
                <a:lnTo>
                  <a:pt x="395" y="1641"/>
                </a:lnTo>
                <a:lnTo>
                  <a:pt x="389" y="1519"/>
                </a:lnTo>
                <a:lnTo>
                  <a:pt x="389" y="1492"/>
                </a:lnTo>
                <a:lnTo>
                  <a:pt x="390" y="1463"/>
                </a:lnTo>
                <a:lnTo>
                  <a:pt x="392" y="1435"/>
                </a:lnTo>
                <a:lnTo>
                  <a:pt x="395" y="1408"/>
                </a:lnTo>
                <a:lnTo>
                  <a:pt x="398" y="1380"/>
                </a:lnTo>
                <a:lnTo>
                  <a:pt x="402" y="1352"/>
                </a:lnTo>
                <a:lnTo>
                  <a:pt x="407" y="1325"/>
                </a:lnTo>
                <a:lnTo>
                  <a:pt x="412" y="1298"/>
                </a:lnTo>
                <a:lnTo>
                  <a:pt x="418" y="1270"/>
                </a:lnTo>
                <a:lnTo>
                  <a:pt x="424" y="1244"/>
                </a:lnTo>
                <a:lnTo>
                  <a:pt x="431" y="1217"/>
                </a:lnTo>
                <a:lnTo>
                  <a:pt x="439" y="1191"/>
                </a:lnTo>
                <a:lnTo>
                  <a:pt x="448" y="1165"/>
                </a:lnTo>
                <a:lnTo>
                  <a:pt x="457" y="1139"/>
                </a:lnTo>
                <a:lnTo>
                  <a:pt x="466" y="1113"/>
                </a:lnTo>
                <a:lnTo>
                  <a:pt x="476" y="1088"/>
                </a:lnTo>
                <a:lnTo>
                  <a:pt x="487" y="1063"/>
                </a:lnTo>
                <a:lnTo>
                  <a:pt x="499" y="1038"/>
                </a:lnTo>
                <a:lnTo>
                  <a:pt x="511" y="1013"/>
                </a:lnTo>
                <a:lnTo>
                  <a:pt x="524" y="989"/>
                </a:lnTo>
                <a:lnTo>
                  <a:pt x="537" y="965"/>
                </a:lnTo>
                <a:lnTo>
                  <a:pt x="551" y="941"/>
                </a:lnTo>
                <a:lnTo>
                  <a:pt x="565" y="918"/>
                </a:lnTo>
                <a:lnTo>
                  <a:pt x="580" y="895"/>
                </a:lnTo>
                <a:lnTo>
                  <a:pt x="596" y="871"/>
                </a:lnTo>
                <a:lnTo>
                  <a:pt x="612" y="849"/>
                </a:lnTo>
                <a:lnTo>
                  <a:pt x="629" y="827"/>
                </a:lnTo>
                <a:lnTo>
                  <a:pt x="647" y="806"/>
                </a:lnTo>
                <a:lnTo>
                  <a:pt x="664" y="784"/>
                </a:lnTo>
                <a:lnTo>
                  <a:pt x="683" y="763"/>
                </a:lnTo>
                <a:lnTo>
                  <a:pt x="702" y="743"/>
                </a:lnTo>
                <a:lnTo>
                  <a:pt x="722" y="723"/>
                </a:lnTo>
                <a:lnTo>
                  <a:pt x="743" y="703"/>
                </a:lnTo>
                <a:lnTo>
                  <a:pt x="764" y="683"/>
                </a:lnTo>
                <a:lnTo>
                  <a:pt x="785" y="665"/>
                </a:lnTo>
                <a:lnTo>
                  <a:pt x="806" y="647"/>
                </a:lnTo>
                <a:lnTo>
                  <a:pt x="828" y="629"/>
                </a:lnTo>
                <a:lnTo>
                  <a:pt x="850" y="611"/>
                </a:lnTo>
                <a:lnTo>
                  <a:pt x="874" y="596"/>
                </a:lnTo>
                <a:lnTo>
                  <a:pt x="896" y="579"/>
                </a:lnTo>
                <a:lnTo>
                  <a:pt x="920" y="565"/>
                </a:lnTo>
                <a:lnTo>
                  <a:pt x="943" y="550"/>
                </a:lnTo>
                <a:lnTo>
                  <a:pt x="968" y="536"/>
                </a:lnTo>
                <a:lnTo>
                  <a:pt x="992" y="523"/>
                </a:lnTo>
                <a:lnTo>
                  <a:pt x="1016" y="510"/>
                </a:lnTo>
                <a:lnTo>
                  <a:pt x="1041" y="498"/>
                </a:lnTo>
                <a:lnTo>
                  <a:pt x="1066" y="486"/>
                </a:lnTo>
                <a:lnTo>
                  <a:pt x="1091" y="475"/>
                </a:lnTo>
                <a:lnTo>
                  <a:pt x="1117" y="464"/>
                </a:lnTo>
                <a:lnTo>
                  <a:pt x="1143" y="456"/>
                </a:lnTo>
                <a:lnTo>
                  <a:pt x="1170" y="446"/>
                </a:lnTo>
                <a:lnTo>
                  <a:pt x="1195" y="438"/>
                </a:lnTo>
                <a:lnTo>
                  <a:pt x="1223" y="430"/>
                </a:lnTo>
                <a:lnTo>
                  <a:pt x="1250" y="423"/>
                </a:lnTo>
                <a:lnTo>
                  <a:pt x="1276" y="417"/>
                </a:lnTo>
                <a:lnTo>
                  <a:pt x="1304" y="411"/>
                </a:lnTo>
                <a:lnTo>
                  <a:pt x="1331" y="406"/>
                </a:lnTo>
                <a:lnTo>
                  <a:pt x="1359" y="401"/>
                </a:lnTo>
                <a:lnTo>
                  <a:pt x="1387" y="398"/>
                </a:lnTo>
                <a:lnTo>
                  <a:pt x="1414" y="395"/>
                </a:lnTo>
                <a:lnTo>
                  <a:pt x="1443" y="392"/>
                </a:lnTo>
                <a:lnTo>
                  <a:pt x="1471" y="390"/>
                </a:lnTo>
                <a:lnTo>
                  <a:pt x="1500" y="389"/>
                </a:lnTo>
                <a:lnTo>
                  <a:pt x="1527" y="389"/>
                </a:lnTo>
                <a:lnTo>
                  <a:pt x="1569" y="389"/>
                </a:lnTo>
                <a:lnTo>
                  <a:pt x="1610" y="391"/>
                </a:lnTo>
                <a:lnTo>
                  <a:pt x="1651" y="396"/>
                </a:lnTo>
                <a:lnTo>
                  <a:pt x="1691" y="400"/>
                </a:lnTo>
                <a:lnTo>
                  <a:pt x="1732" y="407"/>
                </a:lnTo>
                <a:lnTo>
                  <a:pt x="1771" y="415"/>
                </a:lnTo>
                <a:lnTo>
                  <a:pt x="1810" y="423"/>
                </a:lnTo>
                <a:lnTo>
                  <a:pt x="1849" y="435"/>
                </a:lnTo>
                <a:lnTo>
                  <a:pt x="1882" y="444"/>
                </a:lnTo>
                <a:lnTo>
                  <a:pt x="1917" y="457"/>
                </a:lnTo>
                <a:lnTo>
                  <a:pt x="1950" y="470"/>
                </a:lnTo>
                <a:lnTo>
                  <a:pt x="1983" y="483"/>
                </a:lnTo>
                <a:lnTo>
                  <a:pt x="2015" y="498"/>
                </a:lnTo>
                <a:lnTo>
                  <a:pt x="2047" y="514"/>
                </a:lnTo>
                <a:lnTo>
                  <a:pt x="2078" y="531"/>
                </a:lnTo>
                <a:lnTo>
                  <a:pt x="2109" y="548"/>
                </a:lnTo>
                <a:lnTo>
                  <a:pt x="2139" y="567"/>
                </a:lnTo>
                <a:lnTo>
                  <a:pt x="2169" y="586"/>
                </a:lnTo>
                <a:lnTo>
                  <a:pt x="2197" y="607"/>
                </a:lnTo>
                <a:lnTo>
                  <a:pt x="2226" y="628"/>
                </a:lnTo>
                <a:lnTo>
                  <a:pt x="2254" y="650"/>
                </a:lnTo>
                <a:lnTo>
                  <a:pt x="2281" y="673"/>
                </a:lnTo>
                <a:lnTo>
                  <a:pt x="2308" y="698"/>
                </a:lnTo>
                <a:lnTo>
                  <a:pt x="2333" y="723"/>
                </a:lnTo>
                <a:lnTo>
                  <a:pt x="2353" y="743"/>
                </a:lnTo>
                <a:lnTo>
                  <a:pt x="2372" y="763"/>
                </a:lnTo>
                <a:lnTo>
                  <a:pt x="2391" y="784"/>
                </a:lnTo>
                <a:lnTo>
                  <a:pt x="2409" y="806"/>
                </a:lnTo>
                <a:lnTo>
                  <a:pt x="2426" y="827"/>
                </a:lnTo>
                <a:lnTo>
                  <a:pt x="2443" y="849"/>
                </a:lnTo>
                <a:lnTo>
                  <a:pt x="2460" y="872"/>
                </a:lnTo>
                <a:lnTo>
                  <a:pt x="2475" y="895"/>
                </a:lnTo>
                <a:lnTo>
                  <a:pt x="2489" y="918"/>
                </a:lnTo>
                <a:lnTo>
                  <a:pt x="2505" y="941"/>
                </a:lnTo>
                <a:lnTo>
                  <a:pt x="2518" y="965"/>
                </a:lnTo>
                <a:lnTo>
                  <a:pt x="2531" y="989"/>
                </a:lnTo>
                <a:lnTo>
                  <a:pt x="2545" y="1013"/>
                </a:lnTo>
                <a:lnTo>
                  <a:pt x="2557" y="1038"/>
                </a:lnTo>
                <a:lnTo>
                  <a:pt x="2568" y="1063"/>
                </a:lnTo>
                <a:lnTo>
                  <a:pt x="2579" y="1088"/>
                </a:lnTo>
                <a:lnTo>
                  <a:pt x="2589" y="1113"/>
                </a:lnTo>
                <a:lnTo>
                  <a:pt x="2599" y="1139"/>
                </a:lnTo>
                <a:lnTo>
                  <a:pt x="2608" y="1164"/>
                </a:lnTo>
                <a:lnTo>
                  <a:pt x="2617" y="1191"/>
                </a:lnTo>
                <a:lnTo>
                  <a:pt x="2624" y="1217"/>
                </a:lnTo>
                <a:lnTo>
                  <a:pt x="2631" y="1244"/>
                </a:lnTo>
                <a:lnTo>
                  <a:pt x="2638" y="1270"/>
                </a:lnTo>
                <a:lnTo>
                  <a:pt x="2643" y="1297"/>
                </a:lnTo>
                <a:lnTo>
                  <a:pt x="2649" y="1325"/>
                </a:lnTo>
                <a:lnTo>
                  <a:pt x="2653" y="1352"/>
                </a:lnTo>
                <a:lnTo>
                  <a:pt x="2658" y="1379"/>
                </a:lnTo>
                <a:lnTo>
                  <a:pt x="2660" y="1406"/>
                </a:lnTo>
                <a:lnTo>
                  <a:pt x="2663" y="1435"/>
                </a:lnTo>
                <a:lnTo>
                  <a:pt x="2664" y="1463"/>
                </a:lnTo>
                <a:lnTo>
                  <a:pt x="2666" y="1491"/>
                </a:lnTo>
                <a:lnTo>
                  <a:pt x="2666" y="1519"/>
                </a:lnTo>
                <a:lnTo>
                  <a:pt x="2661" y="1641"/>
                </a:lnTo>
                <a:close/>
                <a:moveTo>
                  <a:pt x="907" y="4981"/>
                </a:moveTo>
                <a:lnTo>
                  <a:pt x="2149" y="4981"/>
                </a:lnTo>
                <a:lnTo>
                  <a:pt x="2149" y="4592"/>
                </a:lnTo>
                <a:lnTo>
                  <a:pt x="907" y="4592"/>
                </a:lnTo>
                <a:lnTo>
                  <a:pt x="907" y="4981"/>
                </a:lnTo>
                <a:close/>
                <a:moveTo>
                  <a:pt x="1177" y="5429"/>
                </a:moveTo>
                <a:lnTo>
                  <a:pt x="1879" y="5429"/>
                </a:lnTo>
                <a:lnTo>
                  <a:pt x="1879" y="5209"/>
                </a:lnTo>
                <a:lnTo>
                  <a:pt x="1177" y="5209"/>
                </a:lnTo>
                <a:lnTo>
                  <a:pt x="1177" y="5429"/>
                </a:lnTo>
                <a:close/>
              </a:path>
            </a:pathLst>
          </a:custGeom>
          <a:solidFill>
            <a:schemeClr val="accent1"/>
          </a:solidFill>
          <a:ln>
            <a:noFill/>
          </a:ln>
        </p:spPr>
        <p:txBody>
          <a:bodyPr lIns="0" tIns="0" rIns="0" bIns="900000" anchor="ctr">
            <a:scene3d>
              <a:camera prst="orthographicFront"/>
              <a:lightRig rig="threePt" dir="t"/>
            </a:scene3d>
            <a:sp3d contourW="12700">
              <a:contourClr>
                <a:srgbClr val="FFFFFF"/>
              </a:contourClr>
            </a:sp3d>
          </a:bodyPr>
          <a:lstStyle/>
          <a:p>
            <a:pPr algn="ctr" fontAlgn="auto">
              <a:spcBef>
                <a:spcPts val="0"/>
              </a:spcBef>
              <a:spcAft>
                <a:spcPts val="0"/>
              </a:spcAft>
              <a:defRPr/>
            </a:pPr>
            <a:r>
              <a:rPr lang="en-US" altLang="zh-CN" sz="3200" b="1" dirty="0">
                <a:solidFill>
                  <a:schemeClr val="accent2">
                    <a:lumMod val="60000"/>
                    <a:lumOff val="40000"/>
                  </a:schemeClr>
                </a:solidFill>
                <a:latin typeface="微软雅黑" panose="020B0503020204020204" pitchFamily="34" charset="-122"/>
                <a:ea typeface="微软雅黑" panose="020B0503020204020204" pitchFamily="34" charset="-122"/>
              </a:rPr>
              <a:t>Part</a:t>
            </a:r>
            <a:endParaRPr lang="zh-CN" altLang="en-US" sz="3200" b="1" dirty="0">
              <a:solidFill>
                <a:schemeClr val="accent2">
                  <a:lumMod val="60000"/>
                  <a:lumOff val="40000"/>
                </a:schemeClr>
              </a:solidFill>
              <a:latin typeface="微软雅黑" panose="020B0503020204020204" pitchFamily="34" charset="-122"/>
              <a:ea typeface="微软雅黑" panose="020B0503020204020204" pitchFamily="34" charset="-122"/>
            </a:endParaRPr>
          </a:p>
        </p:txBody>
      </p:sp>
      <p:sp>
        <p:nvSpPr>
          <p:cNvPr id="17" name="MH_Number"/>
          <p:cNvSpPr/>
          <p:nvPr>
            <p:custDataLst>
              <p:tags r:id="rId2"/>
            </p:custDataLst>
          </p:nvPr>
        </p:nvSpPr>
        <p:spPr>
          <a:xfrm>
            <a:off x="3428993" y="2571745"/>
            <a:ext cx="2214577" cy="428628"/>
          </a:xfrm>
          <a:custGeom>
            <a:avLst/>
            <a:gdLst>
              <a:gd name="connsiteX0" fmla="*/ 114300 w 2188468"/>
              <a:gd name="connsiteY0" fmla="*/ 0 h 459129"/>
              <a:gd name="connsiteX1" fmla="*/ 1958904 w 2188468"/>
              <a:gd name="connsiteY1" fmla="*/ 0 h 459129"/>
              <a:gd name="connsiteX2" fmla="*/ 2170429 w 2188468"/>
              <a:gd name="connsiteY2" fmla="*/ 140208 h 459129"/>
              <a:gd name="connsiteX3" fmla="*/ 2188468 w 2188468"/>
              <a:gd name="connsiteY3" fmla="*/ 229560 h 459129"/>
              <a:gd name="connsiteX4" fmla="*/ 2188468 w 2188468"/>
              <a:gd name="connsiteY4" fmla="*/ 229565 h 459129"/>
              <a:gd name="connsiteX5" fmla="*/ 2005169 w 2188468"/>
              <a:gd name="connsiteY5" fmla="*/ 454466 h 459129"/>
              <a:gd name="connsiteX6" fmla="*/ 1980285 w 2188468"/>
              <a:gd name="connsiteY6" fmla="*/ 456975 h 459129"/>
              <a:gd name="connsiteX7" fmla="*/ 0 w 2188468"/>
              <a:gd name="connsiteY7" fmla="*/ 459129 h 459129"/>
              <a:gd name="connsiteX8" fmla="*/ 114300 w 2188468"/>
              <a:gd name="connsiteY8" fmla="*/ 0 h 45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8468" h="459129">
                <a:moveTo>
                  <a:pt x="114300" y="0"/>
                </a:moveTo>
                <a:lnTo>
                  <a:pt x="1958904" y="0"/>
                </a:lnTo>
                <a:cubicBezTo>
                  <a:pt x="2053993" y="0"/>
                  <a:pt x="2135579" y="57814"/>
                  <a:pt x="2170429" y="140208"/>
                </a:cubicBezTo>
                <a:lnTo>
                  <a:pt x="2188468" y="229560"/>
                </a:lnTo>
                <a:lnTo>
                  <a:pt x="2188468" y="229565"/>
                </a:lnTo>
                <a:cubicBezTo>
                  <a:pt x="2188468" y="340502"/>
                  <a:pt x="2109777" y="433060"/>
                  <a:pt x="2005169" y="454466"/>
                </a:cubicBezTo>
                <a:lnTo>
                  <a:pt x="1980285" y="456975"/>
                </a:lnTo>
                <a:lnTo>
                  <a:pt x="0" y="459129"/>
                </a:lnTo>
                <a:cubicBezTo>
                  <a:pt x="76199" y="308468"/>
                  <a:pt x="145256" y="153043"/>
                  <a:pt x="114300" y="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eaLnBrk="0" hangingPunct="0">
              <a:defRPr>
                <a:solidFill>
                  <a:schemeClr val="tx1"/>
                </a:solidFill>
                <a:latin typeface="Arial" panose="020B0604020202020204" pitchFamily="34" charset="0"/>
                <a:ea typeface="宋体" panose="02010600030101010101" pitchFamily="2" charset="-122"/>
              </a:defRPr>
            </a:lvl1pPr>
            <a:lvl2pPr eaLnBrk="0" hangingPunct="0">
              <a:defRPr>
                <a:solidFill>
                  <a:schemeClr val="tx1"/>
                </a:solidFill>
                <a:latin typeface="Arial" panose="020B0604020202020204" pitchFamily="34" charset="0"/>
                <a:ea typeface="宋体" panose="02010600030101010101" pitchFamily="2" charset="-122"/>
              </a:defRPr>
            </a:lvl2pPr>
            <a:lvl3pPr eaLnBrk="0" hangingPunct="0">
              <a:defRPr>
                <a:solidFill>
                  <a:schemeClr val="tx1"/>
                </a:solidFill>
                <a:latin typeface="Arial" panose="020B0604020202020204" pitchFamily="34" charset="0"/>
                <a:ea typeface="宋体" panose="02010600030101010101" pitchFamily="2" charset="-122"/>
              </a:defRPr>
            </a:lvl3pPr>
            <a:lvl4pPr eaLnBrk="0" hangingPunct="0">
              <a:defRPr>
                <a:solidFill>
                  <a:schemeClr val="tx1"/>
                </a:solidFill>
                <a:latin typeface="Arial" panose="020B0604020202020204" pitchFamily="34" charset="0"/>
                <a:ea typeface="宋体" panose="02010600030101010101" pitchFamily="2" charset="-122"/>
              </a:defRPr>
            </a:lvl4pPr>
            <a:lvl5pPr eaLnBrk="0" hangingPunct="0">
              <a:defRPr>
                <a:solidFill>
                  <a:schemeClr val="tx1"/>
                </a:solidFill>
                <a:latin typeface="Arial" panose="020B0604020202020204" pitchFamily="34" charset="0"/>
                <a:ea typeface="宋体" panose="02010600030101010101" pitchFamily="2" charset="-122"/>
              </a:defRPr>
            </a:lvl5pPr>
            <a:lvl6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defRPr/>
            </a:pPr>
            <a:r>
              <a:rPr lang="en-US" altLang="zh-CN" sz="3600" b="1" i="1" dirty="0" smtClean="0">
                <a:solidFill>
                  <a:srgbClr val="FFFFFF"/>
                </a:solidFill>
                <a:latin typeface="Arial Black" panose="020B0A04020102020204" pitchFamily="34" charset="0"/>
                <a:ea typeface="华文细黑" panose="02010600040101010101" pitchFamily="2" charset="-122"/>
              </a:rPr>
              <a:t>4</a:t>
            </a:r>
            <a:endParaRPr lang="zh-CN" altLang="en-US" sz="3600" b="1" i="1" dirty="0" smtClean="0">
              <a:solidFill>
                <a:srgbClr val="FFFFFF"/>
              </a:solidFill>
              <a:latin typeface="Arial Black" panose="020B0A04020102020204" pitchFamily="34" charset="0"/>
              <a:ea typeface="华文细黑" panose="02010600040101010101" pitchFamily="2" charset="-122"/>
            </a:endParaRPr>
          </a:p>
        </p:txBody>
      </p:sp>
      <p:sp>
        <p:nvSpPr>
          <p:cNvPr id="21" name="矩形 20"/>
          <p:cNvSpPr/>
          <p:nvPr/>
        </p:nvSpPr>
        <p:spPr>
          <a:xfrm>
            <a:off x="3286116" y="3214686"/>
            <a:ext cx="5857884" cy="707886"/>
          </a:xfrm>
          <a:prstGeom prst="rect">
            <a:avLst/>
          </a:prstGeom>
        </p:spPr>
        <p:txBody>
          <a:bodyPr wrap="square">
            <a:spAutoFit/>
          </a:bodyPr>
          <a:lstStyle/>
          <a:p>
            <a:pPr algn="ctr">
              <a:buFont typeface="Arial" charset="0"/>
              <a:buNone/>
            </a:pPr>
            <a:r>
              <a:rPr lang="zh-CN" altLang="en-US" sz="4000" dirty="0" smtClean="0">
                <a:latin typeface="黑体" pitchFamily="49" charset="-122"/>
                <a:ea typeface="黑体" pitchFamily="49" charset="-122"/>
              </a:rPr>
              <a:t>水资源税制度设计</a:t>
            </a:r>
            <a:endParaRPr lang="zh-CN" altLang="en-US" sz="4000" dirty="0">
              <a:latin typeface="黑体" pitchFamily="49" charset="-122"/>
              <a:ea typeface="黑体" pitchFamily="49" charset="-122"/>
            </a:endParaRPr>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latin typeface="+mn-ea"/>
              </a:rPr>
              <a:t>四、水资源税制度设计</a:t>
            </a:r>
            <a:endParaRPr lang="zh-CN" altLang="en-US" sz="2800" b="1" dirty="0">
              <a:latin typeface="+mn-ea"/>
            </a:endParaRPr>
          </a:p>
        </p:txBody>
      </p:sp>
      <p:sp>
        <p:nvSpPr>
          <p:cNvPr id="183297" name="Rectangle 1"/>
          <p:cNvSpPr>
            <a:spLocks noChangeArrowheads="1"/>
          </p:cNvSpPr>
          <p:nvPr/>
        </p:nvSpPr>
        <p:spPr bwMode="auto">
          <a:xfrm>
            <a:off x="0" y="857232"/>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楷体" pitchFamily="49" charset="-122"/>
                <a:ea typeface="楷体" pitchFamily="49" charset="-122"/>
              </a:rPr>
              <a:t>（</a:t>
            </a:r>
            <a:r>
              <a:rPr lang="zh-CN" altLang="en-US" sz="2400" b="1" dirty="0" smtClean="0">
                <a:latin typeface="+mn-ea"/>
              </a:rPr>
              <a:t>一）设计思路。</a:t>
            </a:r>
          </a:p>
          <a:p>
            <a:r>
              <a:rPr lang="zh-CN" altLang="en-US" sz="2400" dirty="0" smtClean="0">
                <a:latin typeface="+mn-ea"/>
              </a:rPr>
              <a:t>实行“费改税”是进一步深化财税体制改革的重要环节。现行水资源费制度存在诸多问题，已不能满足经济社会可持续发展的要求，通过水资源费改税可以提高征收的严肃性和刚性，有助于解决目前水资源费征收管理过程中存在的随意减免现象和水资源费不能足额上缴等问题。</a:t>
            </a:r>
            <a:endParaRPr lang="en-US" altLang="zh-CN" sz="2400" dirty="0" smtClean="0">
              <a:latin typeface="+mn-ea"/>
            </a:endParaRPr>
          </a:p>
          <a:p>
            <a:endParaRPr lang="en-US" altLang="zh-CN" sz="2400" dirty="0" smtClean="0">
              <a:latin typeface="+mn-ea"/>
            </a:endParaRPr>
          </a:p>
          <a:p>
            <a:r>
              <a:rPr lang="zh-CN" altLang="en-US" sz="2400" b="1" dirty="0" smtClean="0">
                <a:latin typeface="+mn-ea"/>
              </a:rPr>
              <a:t>（二）开征方式。</a:t>
            </a:r>
          </a:p>
          <a:p>
            <a:r>
              <a:rPr lang="zh-CN" altLang="en-US" sz="2400" dirty="0" smtClean="0">
                <a:latin typeface="+mn-ea"/>
              </a:rPr>
              <a:t>通过水资源费改为水资源税的途径，将水资源增列为资源税的一个税目大类，为实现平稳过渡，将水资源费降为零。随着水资源税试点范围的扩大，将适时修改现行</a:t>
            </a:r>
            <a:r>
              <a:rPr lang="en-US" altLang="zh-CN" sz="2400" dirty="0" smtClean="0">
                <a:latin typeface="+mn-ea"/>
              </a:rPr>
              <a:t>《</a:t>
            </a:r>
            <a:r>
              <a:rPr lang="zh-CN" altLang="en-US" sz="2400" dirty="0" smtClean="0">
                <a:latin typeface="+mn-ea"/>
              </a:rPr>
              <a:t>中华人民共和国资源税暂行条例</a:t>
            </a:r>
            <a:r>
              <a:rPr lang="en-US" altLang="zh-CN" sz="2400" dirty="0" smtClean="0">
                <a:latin typeface="+mn-ea"/>
              </a:rPr>
              <a:t>》</a:t>
            </a:r>
            <a:r>
              <a:rPr lang="zh-CN" altLang="en-US" sz="2400" dirty="0" smtClean="0">
                <a:latin typeface="+mn-ea"/>
              </a:rPr>
              <a:t>和</a:t>
            </a:r>
            <a:r>
              <a:rPr lang="en-US" altLang="zh-CN" sz="2400" dirty="0" smtClean="0">
                <a:latin typeface="+mn-ea"/>
              </a:rPr>
              <a:t>《</a:t>
            </a:r>
            <a:r>
              <a:rPr lang="zh-CN" altLang="en-US" sz="2400" dirty="0" smtClean="0">
                <a:latin typeface="+mn-ea"/>
              </a:rPr>
              <a:t>中华人民共和国水法</a:t>
            </a:r>
            <a:r>
              <a:rPr lang="en-US" altLang="zh-CN" sz="2400" dirty="0" smtClean="0">
                <a:latin typeface="+mn-ea"/>
              </a:rPr>
              <a:t>》</a:t>
            </a:r>
            <a:r>
              <a:rPr lang="zh-CN" altLang="en-US" sz="2400" dirty="0" smtClean="0">
                <a:latin typeface="+mn-ea"/>
              </a:rPr>
              <a:t>。</a:t>
            </a:r>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latin typeface="+mn-ea"/>
              </a:rPr>
              <a:t>四、水资源税制度设计</a:t>
            </a:r>
            <a:endParaRPr lang="zh-CN" altLang="en-US" sz="2800" b="1" dirty="0">
              <a:latin typeface="+mn-ea"/>
            </a:endParaRPr>
          </a:p>
        </p:txBody>
      </p:sp>
      <p:sp>
        <p:nvSpPr>
          <p:cNvPr id="183297" name="Rectangle 1"/>
          <p:cNvSpPr>
            <a:spLocks noChangeArrowheads="1"/>
          </p:cNvSpPr>
          <p:nvPr/>
        </p:nvSpPr>
        <p:spPr bwMode="auto">
          <a:xfrm>
            <a:off x="0" y="857232"/>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（三）设计基本原则</a:t>
            </a:r>
            <a:endParaRPr lang="en-US" altLang="zh-CN" sz="2400" b="1" dirty="0" smtClean="0">
              <a:latin typeface="+mn-ea"/>
            </a:endParaRPr>
          </a:p>
          <a:p>
            <a:r>
              <a:rPr lang="en-US" altLang="zh-CN" sz="2400" b="1" dirty="0" smtClean="0">
                <a:latin typeface="+mn-ea"/>
              </a:rPr>
              <a:t>  1.</a:t>
            </a:r>
            <a:r>
              <a:rPr lang="zh-CN" altLang="en-US" sz="2400" b="1" dirty="0" smtClean="0">
                <a:latin typeface="+mn-ea"/>
              </a:rPr>
              <a:t>注重调控原则</a:t>
            </a:r>
          </a:p>
          <a:p>
            <a:r>
              <a:rPr lang="zh-CN" altLang="en-US" sz="2400" dirty="0" smtClean="0">
                <a:latin typeface="+mn-ea"/>
              </a:rPr>
              <a:t>实行水资源费改税，提高用水效率，优化用水结构，促进落实最严格的水资源管理制度，节约保护稀缺的水资源。通过设置差别税率，引导优先使用地表水，鼓励多用非常规水源，严格限用地下水。调控主要体现在以下三个方面：一是对取用地下水规定了高于地表水的税额；二是规定超采区、严重超采区取用地下水税额标准高于非超采区；三是对高耗水行业、超计划或定额取用水规定了较高税额，以有效调控用水结构。</a:t>
            </a:r>
            <a:endParaRPr lang="en-US" altLang="zh-CN" sz="2400" dirty="0" smtClean="0">
              <a:latin typeface="+mn-ea"/>
            </a:endParaRPr>
          </a:p>
          <a:p>
            <a:endParaRPr lang="zh-CN" altLang="en-US" sz="2400" b="1" dirty="0" smtClean="0">
              <a:latin typeface="+mn-ea"/>
            </a:endParaRPr>
          </a:p>
          <a:p>
            <a:r>
              <a:rPr lang="en-US" altLang="zh-CN" sz="2400" b="1" dirty="0" smtClean="0">
                <a:latin typeface="+mn-ea"/>
              </a:rPr>
              <a:t>  2.</a:t>
            </a:r>
            <a:r>
              <a:rPr lang="zh-CN" altLang="en-US" sz="2400" b="1" dirty="0" smtClean="0">
                <a:latin typeface="+mn-ea"/>
              </a:rPr>
              <a:t>有序衔接原则</a:t>
            </a:r>
          </a:p>
          <a:p>
            <a:r>
              <a:rPr lang="zh-CN" altLang="en-US" sz="2400" dirty="0" smtClean="0">
                <a:latin typeface="+mn-ea"/>
              </a:rPr>
              <a:t>以现行水资源费制度为基础，保留其合理内容，适当调整完善相关政策，实现税费改革的平稳过渡。实行水资源费改税，推进资源税费改革，有利于进一步理顺水资源税费关系，健全地方税体系。</a:t>
            </a:r>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latin typeface="+mn-ea"/>
              </a:rPr>
              <a:t>四、水资源税制度设计</a:t>
            </a:r>
            <a:endParaRPr lang="zh-CN" altLang="en-US" sz="2800" b="1" dirty="0">
              <a:latin typeface="+mn-ea"/>
            </a:endParaRPr>
          </a:p>
        </p:txBody>
      </p:sp>
      <p:sp>
        <p:nvSpPr>
          <p:cNvPr id="183297" name="Rectangle 1"/>
          <p:cNvSpPr>
            <a:spLocks noChangeArrowheads="1"/>
          </p:cNvSpPr>
          <p:nvPr/>
        </p:nvSpPr>
        <p:spPr bwMode="auto">
          <a:xfrm>
            <a:off x="0" y="857232"/>
            <a:ext cx="9144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（三）设计基本原则</a:t>
            </a:r>
            <a:endParaRPr lang="en-US" altLang="zh-CN" sz="2400" b="1" dirty="0" smtClean="0">
              <a:latin typeface="+mn-ea"/>
            </a:endParaRPr>
          </a:p>
          <a:p>
            <a:r>
              <a:rPr lang="en-US" altLang="zh-CN" sz="2000" b="1" dirty="0" smtClean="0">
                <a:latin typeface="+mn-ea"/>
              </a:rPr>
              <a:t>  3.</a:t>
            </a:r>
            <a:r>
              <a:rPr lang="zh-CN" altLang="en-US" sz="2000" b="1" dirty="0" smtClean="0">
                <a:latin typeface="+mn-ea"/>
              </a:rPr>
              <a:t>合理负担原则</a:t>
            </a:r>
          </a:p>
          <a:p>
            <a:r>
              <a:rPr lang="zh-CN" altLang="en-US" sz="2000" dirty="0" smtClean="0">
                <a:latin typeface="+mn-ea"/>
              </a:rPr>
              <a:t>根据社会承受能力以及不同产业和行业取用水的差别特点，合理设定税率，总体上不增加生产生活的合理用水负担，适当提高超采地区取用地下水以及高耗水行业用水的负担水平。</a:t>
            </a:r>
            <a:endParaRPr lang="en-US" altLang="zh-CN" sz="2000" dirty="0" smtClean="0">
              <a:latin typeface="+mn-ea"/>
            </a:endParaRPr>
          </a:p>
          <a:p>
            <a:endParaRPr lang="zh-CN" altLang="en-US" sz="2000" dirty="0" smtClean="0">
              <a:latin typeface="+mn-ea"/>
            </a:endParaRPr>
          </a:p>
          <a:p>
            <a:r>
              <a:rPr lang="en-US" altLang="zh-CN" sz="2000" b="1" dirty="0" smtClean="0">
                <a:latin typeface="+mn-ea"/>
              </a:rPr>
              <a:t>  4.</a:t>
            </a:r>
            <a:r>
              <a:rPr lang="zh-CN" altLang="en-US" sz="2000" b="1" dirty="0" smtClean="0">
                <a:latin typeface="+mn-ea"/>
              </a:rPr>
              <a:t>适度分权原则</a:t>
            </a:r>
          </a:p>
          <a:p>
            <a:r>
              <a:rPr lang="zh-CN" altLang="en-US" sz="2000" dirty="0" smtClean="0">
                <a:latin typeface="+mn-ea"/>
              </a:rPr>
              <a:t>根据各地水资源禀赋、取用水类型以及经济社会发展水平不同的状况，在同一税政基础上适度分权，赋予地方政府确定具体税额标准、农业生产取用水限额标准等税政管理权，更好费发挥地方政府主管能动性，因地制宜制定相关政策。</a:t>
            </a:r>
            <a:endParaRPr lang="en-US" altLang="zh-CN" sz="2000" dirty="0" smtClean="0">
              <a:latin typeface="+mn-ea"/>
            </a:endParaRPr>
          </a:p>
          <a:p>
            <a:endParaRPr lang="zh-CN" altLang="en-US" sz="2000" dirty="0" smtClean="0">
              <a:latin typeface="+mn-ea"/>
            </a:endParaRPr>
          </a:p>
          <a:p>
            <a:r>
              <a:rPr lang="en-US" altLang="zh-CN" sz="2000" b="1" dirty="0" smtClean="0">
                <a:latin typeface="+mn-ea"/>
              </a:rPr>
              <a:t>  5.</a:t>
            </a:r>
            <a:r>
              <a:rPr lang="zh-CN" altLang="en-US" sz="2000" b="1" dirty="0" smtClean="0">
                <a:latin typeface="+mn-ea"/>
              </a:rPr>
              <a:t>便于操作原则</a:t>
            </a:r>
          </a:p>
          <a:p>
            <a:r>
              <a:rPr lang="zh-CN" altLang="en-US" sz="2000" dirty="0" smtClean="0">
                <a:latin typeface="+mn-ea"/>
              </a:rPr>
              <a:t>通过科学设计水资源税的征管方式，力求简便易行；通过加强水利部门和财税部门配合，堵塞征管漏洞，降低征税成本。效率原则是在公平基础上，要求水资源税的改革应当有利于水资源的有效配置和经济机制的有效运行，有利于提高水行政效率，解决现行水资源费管理中存在的问题。</a:t>
            </a:r>
            <a:endParaRPr lang="zh-CN" altLang="en-US" sz="2000" dirty="0">
              <a:latin typeface="+mn-ea"/>
            </a:endParaRPr>
          </a:p>
        </p:txBody>
      </p:sp>
    </p:spTree>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7" cstate="print"/>
          <a:srcRect/>
          <a:stretch>
            <a:fillRect/>
          </a:stretch>
        </p:blipFill>
        <p:spPr bwMode="auto">
          <a:xfrm>
            <a:off x="0" y="0"/>
            <a:ext cx="467544" cy="599005"/>
          </a:xfrm>
          <a:prstGeom prst="rect">
            <a:avLst/>
          </a:prstGeom>
          <a:noFill/>
        </p:spPr>
      </p:pic>
      <p:pic>
        <p:nvPicPr>
          <p:cNvPr id="18" name="Picture 2" descr="H:\图片1.png"/>
          <p:cNvPicPr>
            <a:picLocks noChangeAspect="1" noChangeArrowheads="1"/>
          </p:cNvPicPr>
          <p:nvPr/>
        </p:nvPicPr>
        <p:blipFill>
          <a:blip r:embed="rId8" cstate="print"/>
          <a:srcRect/>
          <a:stretch>
            <a:fillRect/>
          </a:stretch>
        </p:blipFill>
        <p:spPr bwMode="auto">
          <a:xfrm flipH="1">
            <a:off x="8103152" y="5286388"/>
            <a:ext cx="1040848" cy="1095372"/>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16" name="MH_Others_1"/>
          <p:cNvSpPr/>
          <p:nvPr>
            <p:custDataLst>
              <p:tags r:id="rId1"/>
            </p:custDataLst>
          </p:nvPr>
        </p:nvSpPr>
        <p:spPr bwMode="auto">
          <a:xfrm>
            <a:off x="1643043" y="2071677"/>
            <a:ext cx="2357453" cy="2463001"/>
          </a:xfrm>
          <a:custGeom>
            <a:avLst/>
            <a:gdLst>
              <a:gd name="T0" fmla="*/ 2147483646 w 3056"/>
              <a:gd name="T1" fmla="*/ 2147483646 h 5429"/>
              <a:gd name="T2" fmla="*/ 2147483646 w 3056"/>
              <a:gd name="T3" fmla="*/ 2147483646 h 5429"/>
              <a:gd name="T4" fmla="*/ 2147483646 w 3056"/>
              <a:gd name="T5" fmla="*/ 388832290 h 5429"/>
              <a:gd name="T6" fmla="*/ 2147483646 w 3056"/>
              <a:gd name="T7" fmla="*/ 345615213 h 5429"/>
              <a:gd name="T8" fmla="*/ 2147483646 w 3056"/>
              <a:gd name="T9" fmla="*/ 2147483646 h 5429"/>
              <a:gd name="T10" fmla="*/ 2147483646 w 3056"/>
              <a:gd name="T11" fmla="*/ 2147483646 h 5429"/>
              <a:gd name="T12" fmla="*/ 2147483646 w 3056"/>
              <a:gd name="T13" fmla="*/ 2147483646 h 5429"/>
              <a:gd name="T14" fmla="*/ 2147483646 w 3056"/>
              <a:gd name="T15" fmla="*/ 2147483646 h 5429"/>
              <a:gd name="T16" fmla="*/ 2147483646 w 3056"/>
              <a:gd name="T17" fmla="*/ 2147483646 h 5429"/>
              <a:gd name="T18" fmla="*/ 2147483646 w 3056"/>
              <a:gd name="T19" fmla="*/ 2147483646 h 5429"/>
              <a:gd name="T20" fmla="*/ 475747481 w 3056"/>
              <a:gd name="T21" fmla="*/ 2147483646 h 5429"/>
              <a:gd name="T22" fmla="*/ 432463999 w 3056"/>
              <a:gd name="T23" fmla="*/ 2147483646 h 5429"/>
              <a:gd name="T24" fmla="*/ 2147483646 w 3056"/>
              <a:gd name="T25" fmla="*/ 2147483646 h 5429"/>
              <a:gd name="T26" fmla="*/ 2147483646 w 3056"/>
              <a:gd name="T27" fmla="*/ 2147483646 h 5429"/>
              <a:gd name="T28" fmla="*/ 2147483646 w 3056"/>
              <a:gd name="T29" fmla="*/ 2147483646 h 5429"/>
              <a:gd name="T30" fmla="*/ 2147483646 w 3056"/>
              <a:gd name="T31" fmla="*/ 2147483646 h 5429"/>
              <a:gd name="T32" fmla="*/ 2147483646 w 3056"/>
              <a:gd name="T33" fmla="*/ 2147483646 h 5429"/>
              <a:gd name="T34" fmla="*/ 2147483646 w 3056"/>
              <a:gd name="T35" fmla="*/ 2147483646 h 5429"/>
              <a:gd name="T36" fmla="*/ 2147483646 w 3056"/>
              <a:gd name="T37" fmla="*/ 2147483646 h 5429"/>
              <a:gd name="T38" fmla="*/ 2147483646 w 3056"/>
              <a:gd name="T39" fmla="*/ 2147483646 h 5429"/>
              <a:gd name="T40" fmla="*/ 2147483646 w 3056"/>
              <a:gd name="T41" fmla="*/ 2147483646 h 5429"/>
              <a:gd name="T42" fmla="*/ 2147483646 w 3056"/>
              <a:gd name="T43" fmla="*/ 2147483646 h 5429"/>
              <a:gd name="T44" fmla="*/ 2147483646 w 3056"/>
              <a:gd name="T45" fmla="*/ 2147483646 h 5429"/>
              <a:gd name="T46" fmla="*/ 2147483646 w 3056"/>
              <a:gd name="T47" fmla="*/ 2147483646 h 5429"/>
              <a:gd name="T48" fmla="*/ 2147483646 w 3056"/>
              <a:gd name="T49" fmla="*/ 2147483646 h 5429"/>
              <a:gd name="T50" fmla="*/ 2147483646 w 3056"/>
              <a:gd name="T51" fmla="*/ 2147483646 h 5429"/>
              <a:gd name="T52" fmla="*/ 2147483646 w 3056"/>
              <a:gd name="T53" fmla="*/ 2147483646 h 5429"/>
              <a:gd name="T54" fmla="*/ 2147483646 w 3056"/>
              <a:gd name="T55" fmla="*/ 2147483646 h 5429"/>
              <a:gd name="T56" fmla="*/ 2147483646 w 3056"/>
              <a:gd name="T57" fmla="*/ 2147483646 h 5429"/>
              <a:gd name="T58" fmla="*/ 2147483646 w 3056"/>
              <a:gd name="T59" fmla="*/ 2147483646 h 5429"/>
              <a:gd name="T60" fmla="*/ 2147483646 w 3056"/>
              <a:gd name="T61" fmla="*/ 2147483646 h 5429"/>
              <a:gd name="T62" fmla="*/ 2147483646 w 3056"/>
              <a:gd name="T63" fmla="*/ 2147483646 h 5429"/>
              <a:gd name="T64" fmla="*/ 2147483646 w 3056"/>
              <a:gd name="T65" fmla="*/ 2147483646 h 5429"/>
              <a:gd name="T66" fmla="*/ 2147483646 w 3056"/>
              <a:gd name="T67" fmla="*/ 2147483646 h 5429"/>
              <a:gd name="T68" fmla="*/ 2147483646 w 3056"/>
              <a:gd name="T69" fmla="*/ 2147483646 h 5429"/>
              <a:gd name="T70" fmla="*/ 2147483646 w 3056"/>
              <a:gd name="T71" fmla="*/ 2147483646 h 5429"/>
              <a:gd name="T72" fmla="*/ 2147483646 w 3056"/>
              <a:gd name="T73" fmla="*/ 2147483646 h 5429"/>
              <a:gd name="T74" fmla="*/ 2147483646 w 3056"/>
              <a:gd name="T75" fmla="*/ 2147483646 h 5429"/>
              <a:gd name="T76" fmla="*/ 2147483646 w 3056"/>
              <a:gd name="T77" fmla="*/ 2147483646 h 5429"/>
              <a:gd name="T78" fmla="*/ 2147483646 w 3056"/>
              <a:gd name="T79" fmla="*/ 2147483646 h 5429"/>
              <a:gd name="T80" fmla="*/ 2147483646 w 3056"/>
              <a:gd name="T81" fmla="*/ 2147483646 h 5429"/>
              <a:gd name="T82" fmla="*/ 2147483646 w 3056"/>
              <a:gd name="T83" fmla="*/ 2147483646 h 5429"/>
              <a:gd name="T84" fmla="*/ 2147483646 w 3056"/>
              <a:gd name="T85" fmla="*/ 2147483646 h 5429"/>
              <a:gd name="T86" fmla="*/ 2147483646 w 3056"/>
              <a:gd name="T87" fmla="*/ 2147483646 h 5429"/>
              <a:gd name="T88" fmla="*/ 2147483646 w 3056"/>
              <a:gd name="T89" fmla="*/ 2147483646 h 5429"/>
              <a:gd name="T90" fmla="*/ 2147483646 w 3056"/>
              <a:gd name="T91" fmla="*/ 2147483646 h 5429"/>
              <a:gd name="T92" fmla="*/ 2147483646 w 3056"/>
              <a:gd name="T93" fmla="*/ 2147483646 h 5429"/>
              <a:gd name="T94" fmla="*/ 2147483646 w 3056"/>
              <a:gd name="T95" fmla="*/ 2147483646 h 5429"/>
              <a:gd name="T96" fmla="*/ 2147483646 w 3056"/>
              <a:gd name="T97" fmla="*/ 2147483646 h 5429"/>
              <a:gd name="T98" fmla="*/ 2147483646 w 3056"/>
              <a:gd name="T99" fmla="*/ 2147483646 h 5429"/>
              <a:gd name="T100" fmla="*/ 2147483646 w 3056"/>
              <a:gd name="T101" fmla="*/ 2147483646 h 5429"/>
              <a:gd name="T102" fmla="*/ 2147483646 w 3056"/>
              <a:gd name="T103" fmla="*/ 2147483646 h 5429"/>
              <a:gd name="T104" fmla="*/ 2147483646 w 3056"/>
              <a:gd name="T105" fmla="*/ 2147483646 h 5429"/>
              <a:gd name="T106" fmla="*/ 2147483646 w 3056"/>
              <a:gd name="T107" fmla="*/ 2147483646 h 5429"/>
              <a:gd name="T108" fmla="*/ 2147483646 w 3056"/>
              <a:gd name="T109" fmla="*/ 2147483646 h 5429"/>
              <a:gd name="T110" fmla="*/ 2147483646 w 3056"/>
              <a:gd name="T111" fmla="*/ 2147483646 h 5429"/>
              <a:gd name="T112" fmla="*/ 2147483646 w 3056"/>
              <a:gd name="T113" fmla="*/ 2147483646 h 5429"/>
              <a:gd name="T114" fmla="*/ 2147483646 w 3056"/>
              <a:gd name="T115" fmla="*/ 2147483646 h 5429"/>
              <a:gd name="T116" fmla="*/ 2147483646 w 3056"/>
              <a:gd name="T117" fmla="*/ 2147483646 h 5429"/>
              <a:gd name="T118" fmla="*/ 2147483646 w 3056"/>
              <a:gd name="T119" fmla="*/ 2147483646 h 5429"/>
              <a:gd name="T120" fmla="*/ 2147483646 w 3056"/>
              <a:gd name="T121" fmla="*/ 2147483646 h 54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056" h="5429">
                <a:moveTo>
                  <a:pt x="2609" y="448"/>
                </a:moveTo>
                <a:lnTo>
                  <a:pt x="2609" y="448"/>
                </a:lnTo>
                <a:lnTo>
                  <a:pt x="2575" y="415"/>
                </a:lnTo>
                <a:lnTo>
                  <a:pt x="2538" y="383"/>
                </a:lnTo>
                <a:lnTo>
                  <a:pt x="2503" y="352"/>
                </a:lnTo>
                <a:lnTo>
                  <a:pt x="2465" y="322"/>
                </a:lnTo>
                <a:lnTo>
                  <a:pt x="2426" y="293"/>
                </a:lnTo>
                <a:lnTo>
                  <a:pt x="2388" y="265"/>
                </a:lnTo>
                <a:lnTo>
                  <a:pt x="2348" y="239"/>
                </a:lnTo>
                <a:lnTo>
                  <a:pt x="2307" y="213"/>
                </a:lnTo>
                <a:lnTo>
                  <a:pt x="2266" y="190"/>
                </a:lnTo>
                <a:lnTo>
                  <a:pt x="2224" y="168"/>
                </a:lnTo>
                <a:lnTo>
                  <a:pt x="2182" y="146"/>
                </a:lnTo>
                <a:lnTo>
                  <a:pt x="2138" y="127"/>
                </a:lnTo>
                <a:lnTo>
                  <a:pt x="2095" y="108"/>
                </a:lnTo>
                <a:lnTo>
                  <a:pt x="2049" y="91"/>
                </a:lnTo>
                <a:lnTo>
                  <a:pt x="2005" y="75"/>
                </a:lnTo>
                <a:lnTo>
                  <a:pt x="1960" y="61"/>
                </a:lnTo>
                <a:lnTo>
                  <a:pt x="1907" y="46"/>
                </a:lnTo>
                <a:lnTo>
                  <a:pt x="1853" y="34"/>
                </a:lnTo>
                <a:lnTo>
                  <a:pt x="1800" y="24"/>
                </a:lnTo>
                <a:lnTo>
                  <a:pt x="1746" y="15"/>
                </a:lnTo>
                <a:lnTo>
                  <a:pt x="1692" y="9"/>
                </a:lnTo>
                <a:lnTo>
                  <a:pt x="1638" y="3"/>
                </a:lnTo>
                <a:lnTo>
                  <a:pt x="1582" y="1"/>
                </a:lnTo>
                <a:lnTo>
                  <a:pt x="1527" y="0"/>
                </a:lnTo>
                <a:lnTo>
                  <a:pt x="1490" y="0"/>
                </a:lnTo>
                <a:lnTo>
                  <a:pt x="1451" y="2"/>
                </a:lnTo>
                <a:lnTo>
                  <a:pt x="1413" y="4"/>
                </a:lnTo>
                <a:lnTo>
                  <a:pt x="1376" y="8"/>
                </a:lnTo>
                <a:lnTo>
                  <a:pt x="1338" y="11"/>
                </a:lnTo>
                <a:lnTo>
                  <a:pt x="1302" y="17"/>
                </a:lnTo>
                <a:lnTo>
                  <a:pt x="1264" y="22"/>
                </a:lnTo>
                <a:lnTo>
                  <a:pt x="1227" y="29"/>
                </a:lnTo>
                <a:lnTo>
                  <a:pt x="1191" y="36"/>
                </a:lnTo>
                <a:lnTo>
                  <a:pt x="1154" y="45"/>
                </a:lnTo>
                <a:lnTo>
                  <a:pt x="1118" y="55"/>
                </a:lnTo>
                <a:lnTo>
                  <a:pt x="1083" y="65"/>
                </a:lnTo>
                <a:lnTo>
                  <a:pt x="1047" y="76"/>
                </a:lnTo>
                <a:lnTo>
                  <a:pt x="1012" y="88"/>
                </a:lnTo>
                <a:lnTo>
                  <a:pt x="977" y="102"/>
                </a:lnTo>
                <a:lnTo>
                  <a:pt x="942" y="115"/>
                </a:lnTo>
                <a:lnTo>
                  <a:pt x="909" y="130"/>
                </a:lnTo>
                <a:lnTo>
                  <a:pt x="875" y="146"/>
                </a:lnTo>
                <a:lnTo>
                  <a:pt x="841" y="161"/>
                </a:lnTo>
                <a:lnTo>
                  <a:pt x="808" y="179"/>
                </a:lnTo>
                <a:lnTo>
                  <a:pt x="775" y="197"/>
                </a:lnTo>
                <a:lnTo>
                  <a:pt x="743" y="216"/>
                </a:lnTo>
                <a:lnTo>
                  <a:pt x="712" y="235"/>
                </a:lnTo>
                <a:lnTo>
                  <a:pt x="680" y="255"/>
                </a:lnTo>
                <a:lnTo>
                  <a:pt x="649" y="277"/>
                </a:lnTo>
                <a:lnTo>
                  <a:pt x="619" y="300"/>
                </a:lnTo>
                <a:lnTo>
                  <a:pt x="589" y="322"/>
                </a:lnTo>
                <a:lnTo>
                  <a:pt x="559" y="345"/>
                </a:lnTo>
                <a:lnTo>
                  <a:pt x="531" y="370"/>
                </a:lnTo>
                <a:lnTo>
                  <a:pt x="502" y="395"/>
                </a:lnTo>
                <a:lnTo>
                  <a:pt x="474" y="421"/>
                </a:lnTo>
                <a:lnTo>
                  <a:pt x="447" y="448"/>
                </a:lnTo>
                <a:lnTo>
                  <a:pt x="420" y="475"/>
                </a:lnTo>
                <a:lnTo>
                  <a:pt x="395" y="503"/>
                </a:lnTo>
                <a:lnTo>
                  <a:pt x="369" y="531"/>
                </a:lnTo>
                <a:lnTo>
                  <a:pt x="345" y="561"/>
                </a:lnTo>
                <a:lnTo>
                  <a:pt x="322" y="589"/>
                </a:lnTo>
                <a:lnTo>
                  <a:pt x="298" y="619"/>
                </a:lnTo>
                <a:lnTo>
                  <a:pt x="276" y="650"/>
                </a:lnTo>
                <a:lnTo>
                  <a:pt x="255" y="681"/>
                </a:lnTo>
                <a:lnTo>
                  <a:pt x="235" y="712"/>
                </a:lnTo>
                <a:lnTo>
                  <a:pt x="215" y="744"/>
                </a:lnTo>
                <a:lnTo>
                  <a:pt x="197" y="776"/>
                </a:lnTo>
                <a:lnTo>
                  <a:pt x="179" y="808"/>
                </a:lnTo>
                <a:lnTo>
                  <a:pt x="161" y="841"/>
                </a:lnTo>
                <a:lnTo>
                  <a:pt x="145" y="875"/>
                </a:lnTo>
                <a:lnTo>
                  <a:pt x="129" y="909"/>
                </a:lnTo>
                <a:lnTo>
                  <a:pt x="115" y="943"/>
                </a:lnTo>
                <a:lnTo>
                  <a:pt x="101" y="977"/>
                </a:lnTo>
                <a:lnTo>
                  <a:pt x="88" y="1012"/>
                </a:lnTo>
                <a:lnTo>
                  <a:pt x="76" y="1047"/>
                </a:lnTo>
                <a:lnTo>
                  <a:pt x="65" y="1082"/>
                </a:lnTo>
                <a:lnTo>
                  <a:pt x="55" y="1118"/>
                </a:lnTo>
                <a:lnTo>
                  <a:pt x="45" y="1154"/>
                </a:lnTo>
                <a:lnTo>
                  <a:pt x="36" y="1191"/>
                </a:lnTo>
                <a:lnTo>
                  <a:pt x="28" y="1227"/>
                </a:lnTo>
                <a:lnTo>
                  <a:pt x="22" y="1264"/>
                </a:lnTo>
                <a:lnTo>
                  <a:pt x="16" y="1301"/>
                </a:lnTo>
                <a:lnTo>
                  <a:pt x="11" y="1338"/>
                </a:lnTo>
                <a:lnTo>
                  <a:pt x="7" y="1376"/>
                </a:lnTo>
                <a:lnTo>
                  <a:pt x="4" y="1413"/>
                </a:lnTo>
                <a:lnTo>
                  <a:pt x="2" y="1452"/>
                </a:lnTo>
                <a:lnTo>
                  <a:pt x="0" y="1489"/>
                </a:lnTo>
                <a:lnTo>
                  <a:pt x="0" y="1527"/>
                </a:lnTo>
                <a:lnTo>
                  <a:pt x="6" y="1667"/>
                </a:lnTo>
                <a:lnTo>
                  <a:pt x="10" y="1707"/>
                </a:lnTo>
                <a:lnTo>
                  <a:pt x="15" y="1746"/>
                </a:lnTo>
                <a:lnTo>
                  <a:pt x="22" y="1785"/>
                </a:lnTo>
                <a:lnTo>
                  <a:pt x="28" y="1823"/>
                </a:lnTo>
                <a:lnTo>
                  <a:pt x="36" y="1862"/>
                </a:lnTo>
                <a:lnTo>
                  <a:pt x="45" y="1900"/>
                </a:lnTo>
                <a:lnTo>
                  <a:pt x="55" y="1937"/>
                </a:lnTo>
                <a:lnTo>
                  <a:pt x="66" y="1975"/>
                </a:lnTo>
                <a:lnTo>
                  <a:pt x="78" y="2012"/>
                </a:lnTo>
                <a:lnTo>
                  <a:pt x="92" y="2049"/>
                </a:lnTo>
                <a:lnTo>
                  <a:pt x="105" y="2085"/>
                </a:lnTo>
                <a:lnTo>
                  <a:pt x="119" y="2122"/>
                </a:lnTo>
                <a:lnTo>
                  <a:pt x="136" y="2157"/>
                </a:lnTo>
                <a:lnTo>
                  <a:pt x="152" y="2193"/>
                </a:lnTo>
                <a:lnTo>
                  <a:pt x="170" y="2228"/>
                </a:lnTo>
                <a:lnTo>
                  <a:pt x="189" y="2262"/>
                </a:lnTo>
                <a:lnTo>
                  <a:pt x="195" y="2277"/>
                </a:lnTo>
                <a:lnTo>
                  <a:pt x="213" y="2312"/>
                </a:lnTo>
                <a:lnTo>
                  <a:pt x="242" y="2366"/>
                </a:lnTo>
                <a:lnTo>
                  <a:pt x="278" y="2439"/>
                </a:lnTo>
                <a:lnTo>
                  <a:pt x="323" y="2528"/>
                </a:lnTo>
                <a:lnTo>
                  <a:pt x="371" y="2631"/>
                </a:lnTo>
                <a:lnTo>
                  <a:pt x="422" y="2743"/>
                </a:lnTo>
                <a:lnTo>
                  <a:pt x="450" y="2804"/>
                </a:lnTo>
                <a:lnTo>
                  <a:pt x="476" y="2867"/>
                </a:lnTo>
                <a:lnTo>
                  <a:pt x="503" y="2931"/>
                </a:lnTo>
                <a:lnTo>
                  <a:pt x="530" y="2998"/>
                </a:lnTo>
                <a:lnTo>
                  <a:pt x="556" y="3065"/>
                </a:lnTo>
                <a:lnTo>
                  <a:pt x="582" y="3134"/>
                </a:lnTo>
                <a:lnTo>
                  <a:pt x="607" y="3202"/>
                </a:lnTo>
                <a:lnTo>
                  <a:pt x="630" y="3273"/>
                </a:lnTo>
                <a:lnTo>
                  <a:pt x="653" y="3343"/>
                </a:lnTo>
                <a:lnTo>
                  <a:pt x="674" y="3413"/>
                </a:lnTo>
                <a:lnTo>
                  <a:pt x="693" y="3483"/>
                </a:lnTo>
                <a:lnTo>
                  <a:pt x="711" y="3553"/>
                </a:lnTo>
                <a:lnTo>
                  <a:pt x="726" y="3621"/>
                </a:lnTo>
                <a:lnTo>
                  <a:pt x="739" y="3690"/>
                </a:lnTo>
                <a:lnTo>
                  <a:pt x="750" y="3756"/>
                </a:lnTo>
                <a:lnTo>
                  <a:pt x="754" y="3788"/>
                </a:lnTo>
                <a:lnTo>
                  <a:pt x="757" y="3822"/>
                </a:lnTo>
                <a:lnTo>
                  <a:pt x="760" y="3854"/>
                </a:lnTo>
                <a:lnTo>
                  <a:pt x="762" y="3885"/>
                </a:lnTo>
                <a:lnTo>
                  <a:pt x="763" y="3915"/>
                </a:lnTo>
                <a:lnTo>
                  <a:pt x="764" y="3946"/>
                </a:lnTo>
                <a:lnTo>
                  <a:pt x="783" y="4137"/>
                </a:lnTo>
                <a:lnTo>
                  <a:pt x="789" y="4160"/>
                </a:lnTo>
                <a:lnTo>
                  <a:pt x="796" y="4181"/>
                </a:lnTo>
                <a:lnTo>
                  <a:pt x="804" y="4202"/>
                </a:lnTo>
                <a:lnTo>
                  <a:pt x="813" y="4220"/>
                </a:lnTo>
                <a:lnTo>
                  <a:pt x="823" y="4237"/>
                </a:lnTo>
                <a:lnTo>
                  <a:pt x="833" y="4253"/>
                </a:lnTo>
                <a:lnTo>
                  <a:pt x="844" y="4267"/>
                </a:lnTo>
                <a:lnTo>
                  <a:pt x="855" y="4280"/>
                </a:lnTo>
                <a:lnTo>
                  <a:pt x="867" y="4291"/>
                </a:lnTo>
                <a:lnTo>
                  <a:pt x="880" y="4301"/>
                </a:lnTo>
                <a:lnTo>
                  <a:pt x="895" y="4309"/>
                </a:lnTo>
                <a:lnTo>
                  <a:pt x="909" y="4316"/>
                </a:lnTo>
                <a:lnTo>
                  <a:pt x="924" y="4321"/>
                </a:lnTo>
                <a:lnTo>
                  <a:pt x="941" y="4325"/>
                </a:lnTo>
                <a:lnTo>
                  <a:pt x="959" y="4328"/>
                </a:lnTo>
                <a:lnTo>
                  <a:pt x="976" y="4328"/>
                </a:lnTo>
                <a:lnTo>
                  <a:pt x="2079" y="4328"/>
                </a:lnTo>
                <a:lnTo>
                  <a:pt x="2097" y="4328"/>
                </a:lnTo>
                <a:lnTo>
                  <a:pt x="2114" y="4325"/>
                </a:lnTo>
                <a:lnTo>
                  <a:pt x="2130" y="4321"/>
                </a:lnTo>
                <a:lnTo>
                  <a:pt x="2145" y="4316"/>
                </a:lnTo>
                <a:lnTo>
                  <a:pt x="2161" y="4309"/>
                </a:lnTo>
                <a:lnTo>
                  <a:pt x="2174" y="4301"/>
                </a:lnTo>
                <a:lnTo>
                  <a:pt x="2187" y="4291"/>
                </a:lnTo>
                <a:lnTo>
                  <a:pt x="2201" y="4280"/>
                </a:lnTo>
                <a:lnTo>
                  <a:pt x="2212" y="4267"/>
                </a:lnTo>
                <a:lnTo>
                  <a:pt x="2223" y="4253"/>
                </a:lnTo>
                <a:lnTo>
                  <a:pt x="2233" y="4237"/>
                </a:lnTo>
                <a:lnTo>
                  <a:pt x="2243" y="4220"/>
                </a:lnTo>
                <a:lnTo>
                  <a:pt x="2251" y="4202"/>
                </a:lnTo>
                <a:lnTo>
                  <a:pt x="2259" y="4181"/>
                </a:lnTo>
                <a:lnTo>
                  <a:pt x="2266" y="4160"/>
                </a:lnTo>
                <a:lnTo>
                  <a:pt x="2272" y="4137"/>
                </a:lnTo>
                <a:lnTo>
                  <a:pt x="2291" y="3946"/>
                </a:lnTo>
                <a:lnTo>
                  <a:pt x="2293" y="3915"/>
                </a:lnTo>
                <a:lnTo>
                  <a:pt x="2294" y="3885"/>
                </a:lnTo>
                <a:lnTo>
                  <a:pt x="2295" y="3854"/>
                </a:lnTo>
                <a:lnTo>
                  <a:pt x="2298" y="3822"/>
                </a:lnTo>
                <a:lnTo>
                  <a:pt x="2301" y="3788"/>
                </a:lnTo>
                <a:lnTo>
                  <a:pt x="2306" y="3756"/>
                </a:lnTo>
                <a:lnTo>
                  <a:pt x="2316" y="3690"/>
                </a:lnTo>
                <a:lnTo>
                  <a:pt x="2329" y="3621"/>
                </a:lnTo>
                <a:lnTo>
                  <a:pt x="2345" y="3553"/>
                </a:lnTo>
                <a:lnTo>
                  <a:pt x="2362" y="3483"/>
                </a:lnTo>
                <a:lnTo>
                  <a:pt x="2381" y="3413"/>
                </a:lnTo>
                <a:lnTo>
                  <a:pt x="2402" y="3343"/>
                </a:lnTo>
                <a:lnTo>
                  <a:pt x="2425" y="3273"/>
                </a:lnTo>
                <a:lnTo>
                  <a:pt x="2449" y="3202"/>
                </a:lnTo>
                <a:lnTo>
                  <a:pt x="2474" y="3134"/>
                </a:lnTo>
                <a:lnTo>
                  <a:pt x="2499" y="3065"/>
                </a:lnTo>
                <a:lnTo>
                  <a:pt x="2526" y="2998"/>
                </a:lnTo>
                <a:lnTo>
                  <a:pt x="2552" y="2931"/>
                </a:lnTo>
                <a:lnTo>
                  <a:pt x="2579" y="2867"/>
                </a:lnTo>
                <a:lnTo>
                  <a:pt x="2607" y="2804"/>
                </a:lnTo>
                <a:lnTo>
                  <a:pt x="2633" y="2743"/>
                </a:lnTo>
                <a:lnTo>
                  <a:pt x="2685" y="2631"/>
                </a:lnTo>
                <a:lnTo>
                  <a:pt x="2735" y="2528"/>
                </a:lnTo>
                <a:lnTo>
                  <a:pt x="2778" y="2439"/>
                </a:lnTo>
                <a:lnTo>
                  <a:pt x="2816" y="2366"/>
                </a:lnTo>
                <a:lnTo>
                  <a:pt x="2846" y="2312"/>
                </a:lnTo>
                <a:lnTo>
                  <a:pt x="2872" y="2262"/>
                </a:lnTo>
                <a:lnTo>
                  <a:pt x="2890" y="2228"/>
                </a:lnTo>
                <a:lnTo>
                  <a:pt x="2906" y="2193"/>
                </a:lnTo>
                <a:lnTo>
                  <a:pt x="2923" y="2157"/>
                </a:lnTo>
                <a:lnTo>
                  <a:pt x="2937" y="2122"/>
                </a:lnTo>
                <a:lnTo>
                  <a:pt x="2952" y="2085"/>
                </a:lnTo>
                <a:lnTo>
                  <a:pt x="2965" y="2049"/>
                </a:lnTo>
                <a:lnTo>
                  <a:pt x="2978" y="2012"/>
                </a:lnTo>
                <a:lnTo>
                  <a:pt x="2989" y="1975"/>
                </a:lnTo>
                <a:lnTo>
                  <a:pt x="3000" y="1937"/>
                </a:lnTo>
                <a:lnTo>
                  <a:pt x="3010" y="1900"/>
                </a:lnTo>
                <a:lnTo>
                  <a:pt x="3019" y="1862"/>
                </a:lnTo>
                <a:lnTo>
                  <a:pt x="3027" y="1823"/>
                </a:lnTo>
                <a:lnTo>
                  <a:pt x="3034" y="1785"/>
                </a:lnTo>
                <a:lnTo>
                  <a:pt x="3040" y="1746"/>
                </a:lnTo>
                <a:lnTo>
                  <a:pt x="3045" y="1707"/>
                </a:lnTo>
                <a:lnTo>
                  <a:pt x="3049" y="1667"/>
                </a:lnTo>
                <a:lnTo>
                  <a:pt x="3056" y="1527"/>
                </a:lnTo>
                <a:lnTo>
                  <a:pt x="3055" y="1489"/>
                </a:lnTo>
                <a:lnTo>
                  <a:pt x="3054" y="1452"/>
                </a:lnTo>
                <a:lnTo>
                  <a:pt x="3051" y="1413"/>
                </a:lnTo>
                <a:lnTo>
                  <a:pt x="3048" y="1376"/>
                </a:lnTo>
                <a:lnTo>
                  <a:pt x="3044" y="1338"/>
                </a:lnTo>
                <a:lnTo>
                  <a:pt x="3039" y="1301"/>
                </a:lnTo>
                <a:lnTo>
                  <a:pt x="3034" y="1264"/>
                </a:lnTo>
                <a:lnTo>
                  <a:pt x="3026" y="1227"/>
                </a:lnTo>
                <a:lnTo>
                  <a:pt x="3018" y="1191"/>
                </a:lnTo>
                <a:lnTo>
                  <a:pt x="3010" y="1154"/>
                </a:lnTo>
                <a:lnTo>
                  <a:pt x="3000" y="1118"/>
                </a:lnTo>
                <a:lnTo>
                  <a:pt x="2990" y="1082"/>
                </a:lnTo>
                <a:lnTo>
                  <a:pt x="2979" y="1047"/>
                </a:lnTo>
                <a:lnTo>
                  <a:pt x="2967" y="1012"/>
                </a:lnTo>
                <a:lnTo>
                  <a:pt x="2954" y="977"/>
                </a:lnTo>
                <a:lnTo>
                  <a:pt x="2941" y="943"/>
                </a:lnTo>
                <a:lnTo>
                  <a:pt x="2925" y="909"/>
                </a:lnTo>
                <a:lnTo>
                  <a:pt x="2910" y="875"/>
                </a:lnTo>
                <a:lnTo>
                  <a:pt x="2894" y="841"/>
                </a:lnTo>
                <a:lnTo>
                  <a:pt x="2877" y="808"/>
                </a:lnTo>
                <a:lnTo>
                  <a:pt x="2859" y="776"/>
                </a:lnTo>
                <a:lnTo>
                  <a:pt x="2840" y="744"/>
                </a:lnTo>
                <a:lnTo>
                  <a:pt x="2820" y="712"/>
                </a:lnTo>
                <a:lnTo>
                  <a:pt x="2800" y="681"/>
                </a:lnTo>
                <a:lnTo>
                  <a:pt x="2779" y="650"/>
                </a:lnTo>
                <a:lnTo>
                  <a:pt x="2757" y="619"/>
                </a:lnTo>
                <a:lnTo>
                  <a:pt x="2734" y="589"/>
                </a:lnTo>
                <a:lnTo>
                  <a:pt x="2711" y="561"/>
                </a:lnTo>
                <a:lnTo>
                  <a:pt x="2686" y="531"/>
                </a:lnTo>
                <a:lnTo>
                  <a:pt x="2661" y="503"/>
                </a:lnTo>
                <a:lnTo>
                  <a:pt x="2635" y="475"/>
                </a:lnTo>
                <a:lnTo>
                  <a:pt x="2609" y="448"/>
                </a:lnTo>
                <a:close/>
                <a:moveTo>
                  <a:pt x="2661" y="1641"/>
                </a:moveTo>
                <a:lnTo>
                  <a:pt x="2661" y="1641"/>
                </a:lnTo>
                <a:lnTo>
                  <a:pt x="2658" y="1669"/>
                </a:lnTo>
                <a:lnTo>
                  <a:pt x="2654" y="1697"/>
                </a:lnTo>
                <a:lnTo>
                  <a:pt x="2650" y="1725"/>
                </a:lnTo>
                <a:lnTo>
                  <a:pt x="2644" y="1753"/>
                </a:lnTo>
                <a:lnTo>
                  <a:pt x="2639" y="1781"/>
                </a:lnTo>
                <a:lnTo>
                  <a:pt x="2632" y="1809"/>
                </a:lnTo>
                <a:lnTo>
                  <a:pt x="2624" y="1837"/>
                </a:lnTo>
                <a:lnTo>
                  <a:pt x="2617" y="1863"/>
                </a:lnTo>
                <a:lnTo>
                  <a:pt x="2608" y="1891"/>
                </a:lnTo>
                <a:lnTo>
                  <a:pt x="2599" y="1918"/>
                </a:lnTo>
                <a:lnTo>
                  <a:pt x="2589" y="1945"/>
                </a:lnTo>
                <a:lnTo>
                  <a:pt x="2579" y="1972"/>
                </a:lnTo>
                <a:lnTo>
                  <a:pt x="2567" y="1998"/>
                </a:lnTo>
                <a:lnTo>
                  <a:pt x="2556" y="2025"/>
                </a:lnTo>
                <a:lnTo>
                  <a:pt x="2543" y="2051"/>
                </a:lnTo>
                <a:lnTo>
                  <a:pt x="2529" y="2078"/>
                </a:lnTo>
                <a:lnTo>
                  <a:pt x="2485" y="2158"/>
                </a:lnTo>
                <a:lnTo>
                  <a:pt x="2450" y="2227"/>
                </a:lnTo>
                <a:lnTo>
                  <a:pt x="2408" y="2311"/>
                </a:lnTo>
                <a:lnTo>
                  <a:pt x="2359" y="2409"/>
                </a:lnTo>
                <a:lnTo>
                  <a:pt x="2307" y="2519"/>
                </a:lnTo>
                <a:lnTo>
                  <a:pt x="2253" y="2641"/>
                </a:lnTo>
                <a:lnTo>
                  <a:pt x="2225" y="2705"/>
                </a:lnTo>
                <a:lnTo>
                  <a:pt x="2197" y="2771"/>
                </a:lnTo>
                <a:lnTo>
                  <a:pt x="2170" y="2838"/>
                </a:lnTo>
                <a:lnTo>
                  <a:pt x="2142" y="2908"/>
                </a:lnTo>
                <a:lnTo>
                  <a:pt x="2116" y="2979"/>
                </a:lnTo>
                <a:lnTo>
                  <a:pt x="2090" y="3051"/>
                </a:lnTo>
                <a:lnTo>
                  <a:pt x="2065" y="3124"/>
                </a:lnTo>
                <a:lnTo>
                  <a:pt x="2040" y="3198"/>
                </a:lnTo>
                <a:lnTo>
                  <a:pt x="2018" y="3272"/>
                </a:lnTo>
                <a:lnTo>
                  <a:pt x="1996" y="3346"/>
                </a:lnTo>
                <a:lnTo>
                  <a:pt x="1977" y="3420"/>
                </a:lnTo>
                <a:lnTo>
                  <a:pt x="1960" y="3494"/>
                </a:lnTo>
                <a:lnTo>
                  <a:pt x="1944" y="3568"/>
                </a:lnTo>
                <a:lnTo>
                  <a:pt x="1930" y="3641"/>
                </a:lnTo>
                <a:lnTo>
                  <a:pt x="1919" y="3714"/>
                </a:lnTo>
                <a:lnTo>
                  <a:pt x="1911" y="3785"/>
                </a:lnTo>
                <a:lnTo>
                  <a:pt x="1908" y="3820"/>
                </a:lnTo>
                <a:lnTo>
                  <a:pt x="1905" y="3856"/>
                </a:lnTo>
                <a:lnTo>
                  <a:pt x="1903" y="3890"/>
                </a:lnTo>
                <a:lnTo>
                  <a:pt x="1902" y="3924"/>
                </a:lnTo>
                <a:lnTo>
                  <a:pt x="1901" y="3939"/>
                </a:lnTo>
                <a:lnTo>
                  <a:pt x="1722" y="3939"/>
                </a:lnTo>
                <a:lnTo>
                  <a:pt x="1722" y="3230"/>
                </a:lnTo>
                <a:lnTo>
                  <a:pt x="1333" y="3230"/>
                </a:lnTo>
                <a:lnTo>
                  <a:pt x="1333" y="3939"/>
                </a:lnTo>
                <a:lnTo>
                  <a:pt x="1154" y="3939"/>
                </a:lnTo>
                <a:lnTo>
                  <a:pt x="1152" y="3924"/>
                </a:lnTo>
                <a:lnTo>
                  <a:pt x="1151" y="3873"/>
                </a:lnTo>
                <a:lnTo>
                  <a:pt x="1148" y="3820"/>
                </a:lnTo>
                <a:lnTo>
                  <a:pt x="1142" y="3767"/>
                </a:lnTo>
                <a:lnTo>
                  <a:pt x="1136" y="3714"/>
                </a:lnTo>
                <a:lnTo>
                  <a:pt x="1128" y="3659"/>
                </a:lnTo>
                <a:lnTo>
                  <a:pt x="1118" y="3604"/>
                </a:lnTo>
                <a:lnTo>
                  <a:pt x="1108" y="3547"/>
                </a:lnTo>
                <a:lnTo>
                  <a:pt x="1096" y="3491"/>
                </a:lnTo>
                <a:lnTo>
                  <a:pt x="1081" y="3434"/>
                </a:lnTo>
                <a:lnTo>
                  <a:pt x="1067" y="3377"/>
                </a:lnTo>
                <a:lnTo>
                  <a:pt x="1052" y="3319"/>
                </a:lnTo>
                <a:lnTo>
                  <a:pt x="1035" y="3261"/>
                </a:lnTo>
                <a:lnTo>
                  <a:pt x="1016" y="3203"/>
                </a:lnTo>
                <a:lnTo>
                  <a:pt x="997" y="3145"/>
                </a:lnTo>
                <a:lnTo>
                  <a:pt x="977" y="3086"/>
                </a:lnTo>
                <a:lnTo>
                  <a:pt x="958" y="3029"/>
                </a:lnTo>
                <a:lnTo>
                  <a:pt x="937" y="2970"/>
                </a:lnTo>
                <a:lnTo>
                  <a:pt x="914" y="2911"/>
                </a:lnTo>
                <a:lnTo>
                  <a:pt x="868" y="2796"/>
                </a:lnTo>
                <a:lnTo>
                  <a:pt x="820" y="2681"/>
                </a:lnTo>
                <a:lnTo>
                  <a:pt x="771" y="2570"/>
                </a:lnTo>
                <a:lnTo>
                  <a:pt x="721" y="2459"/>
                </a:lnTo>
                <a:lnTo>
                  <a:pt x="669" y="2353"/>
                </a:lnTo>
                <a:lnTo>
                  <a:pt x="618" y="2249"/>
                </a:lnTo>
                <a:lnTo>
                  <a:pt x="568" y="2150"/>
                </a:lnTo>
                <a:lnTo>
                  <a:pt x="567" y="2144"/>
                </a:lnTo>
                <a:lnTo>
                  <a:pt x="530" y="2075"/>
                </a:lnTo>
                <a:lnTo>
                  <a:pt x="515" y="2050"/>
                </a:lnTo>
                <a:lnTo>
                  <a:pt x="503" y="2024"/>
                </a:lnTo>
                <a:lnTo>
                  <a:pt x="491" y="1998"/>
                </a:lnTo>
                <a:lnTo>
                  <a:pt x="479" y="1972"/>
                </a:lnTo>
                <a:lnTo>
                  <a:pt x="468" y="1945"/>
                </a:lnTo>
                <a:lnTo>
                  <a:pt x="458" y="1918"/>
                </a:lnTo>
                <a:lnTo>
                  <a:pt x="449" y="1892"/>
                </a:lnTo>
                <a:lnTo>
                  <a:pt x="440" y="1864"/>
                </a:lnTo>
                <a:lnTo>
                  <a:pt x="431" y="1838"/>
                </a:lnTo>
                <a:lnTo>
                  <a:pt x="424" y="1810"/>
                </a:lnTo>
                <a:lnTo>
                  <a:pt x="418" y="1782"/>
                </a:lnTo>
                <a:lnTo>
                  <a:pt x="411" y="1754"/>
                </a:lnTo>
                <a:lnTo>
                  <a:pt x="406" y="1726"/>
                </a:lnTo>
                <a:lnTo>
                  <a:pt x="401" y="1697"/>
                </a:lnTo>
                <a:lnTo>
                  <a:pt x="398" y="1670"/>
                </a:lnTo>
                <a:lnTo>
                  <a:pt x="395" y="1641"/>
                </a:lnTo>
                <a:lnTo>
                  <a:pt x="389" y="1519"/>
                </a:lnTo>
                <a:lnTo>
                  <a:pt x="389" y="1492"/>
                </a:lnTo>
                <a:lnTo>
                  <a:pt x="390" y="1463"/>
                </a:lnTo>
                <a:lnTo>
                  <a:pt x="392" y="1435"/>
                </a:lnTo>
                <a:lnTo>
                  <a:pt x="395" y="1408"/>
                </a:lnTo>
                <a:lnTo>
                  <a:pt x="398" y="1380"/>
                </a:lnTo>
                <a:lnTo>
                  <a:pt x="402" y="1352"/>
                </a:lnTo>
                <a:lnTo>
                  <a:pt x="407" y="1325"/>
                </a:lnTo>
                <a:lnTo>
                  <a:pt x="412" y="1298"/>
                </a:lnTo>
                <a:lnTo>
                  <a:pt x="418" y="1270"/>
                </a:lnTo>
                <a:lnTo>
                  <a:pt x="424" y="1244"/>
                </a:lnTo>
                <a:lnTo>
                  <a:pt x="431" y="1217"/>
                </a:lnTo>
                <a:lnTo>
                  <a:pt x="439" y="1191"/>
                </a:lnTo>
                <a:lnTo>
                  <a:pt x="448" y="1165"/>
                </a:lnTo>
                <a:lnTo>
                  <a:pt x="457" y="1139"/>
                </a:lnTo>
                <a:lnTo>
                  <a:pt x="466" y="1113"/>
                </a:lnTo>
                <a:lnTo>
                  <a:pt x="476" y="1088"/>
                </a:lnTo>
                <a:lnTo>
                  <a:pt x="487" y="1063"/>
                </a:lnTo>
                <a:lnTo>
                  <a:pt x="499" y="1038"/>
                </a:lnTo>
                <a:lnTo>
                  <a:pt x="511" y="1013"/>
                </a:lnTo>
                <a:lnTo>
                  <a:pt x="524" y="989"/>
                </a:lnTo>
                <a:lnTo>
                  <a:pt x="537" y="965"/>
                </a:lnTo>
                <a:lnTo>
                  <a:pt x="551" y="941"/>
                </a:lnTo>
                <a:lnTo>
                  <a:pt x="565" y="918"/>
                </a:lnTo>
                <a:lnTo>
                  <a:pt x="580" y="895"/>
                </a:lnTo>
                <a:lnTo>
                  <a:pt x="596" y="871"/>
                </a:lnTo>
                <a:lnTo>
                  <a:pt x="612" y="849"/>
                </a:lnTo>
                <a:lnTo>
                  <a:pt x="629" y="827"/>
                </a:lnTo>
                <a:lnTo>
                  <a:pt x="647" y="806"/>
                </a:lnTo>
                <a:lnTo>
                  <a:pt x="664" y="784"/>
                </a:lnTo>
                <a:lnTo>
                  <a:pt x="683" y="763"/>
                </a:lnTo>
                <a:lnTo>
                  <a:pt x="702" y="743"/>
                </a:lnTo>
                <a:lnTo>
                  <a:pt x="722" y="723"/>
                </a:lnTo>
                <a:lnTo>
                  <a:pt x="743" y="703"/>
                </a:lnTo>
                <a:lnTo>
                  <a:pt x="764" y="683"/>
                </a:lnTo>
                <a:lnTo>
                  <a:pt x="785" y="665"/>
                </a:lnTo>
                <a:lnTo>
                  <a:pt x="806" y="647"/>
                </a:lnTo>
                <a:lnTo>
                  <a:pt x="828" y="629"/>
                </a:lnTo>
                <a:lnTo>
                  <a:pt x="850" y="611"/>
                </a:lnTo>
                <a:lnTo>
                  <a:pt x="874" y="596"/>
                </a:lnTo>
                <a:lnTo>
                  <a:pt x="896" y="579"/>
                </a:lnTo>
                <a:lnTo>
                  <a:pt x="920" y="565"/>
                </a:lnTo>
                <a:lnTo>
                  <a:pt x="943" y="550"/>
                </a:lnTo>
                <a:lnTo>
                  <a:pt x="968" y="536"/>
                </a:lnTo>
                <a:lnTo>
                  <a:pt x="992" y="523"/>
                </a:lnTo>
                <a:lnTo>
                  <a:pt x="1016" y="510"/>
                </a:lnTo>
                <a:lnTo>
                  <a:pt x="1041" y="498"/>
                </a:lnTo>
                <a:lnTo>
                  <a:pt x="1066" y="486"/>
                </a:lnTo>
                <a:lnTo>
                  <a:pt x="1091" y="475"/>
                </a:lnTo>
                <a:lnTo>
                  <a:pt x="1117" y="464"/>
                </a:lnTo>
                <a:lnTo>
                  <a:pt x="1143" y="456"/>
                </a:lnTo>
                <a:lnTo>
                  <a:pt x="1170" y="446"/>
                </a:lnTo>
                <a:lnTo>
                  <a:pt x="1195" y="438"/>
                </a:lnTo>
                <a:lnTo>
                  <a:pt x="1223" y="430"/>
                </a:lnTo>
                <a:lnTo>
                  <a:pt x="1250" y="423"/>
                </a:lnTo>
                <a:lnTo>
                  <a:pt x="1276" y="417"/>
                </a:lnTo>
                <a:lnTo>
                  <a:pt x="1304" y="411"/>
                </a:lnTo>
                <a:lnTo>
                  <a:pt x="1331" y="406"/>
                </a:lnTo>
                <a:lnTo>
                  <a:pt x="1359" y="401"/>
                </a:lnTo>
                <a:lnTo>
                  <a:pt x="1387" y="398"/>
                </a:lnTo>
                <a:lnTo>
                  <a:pt x="1414" y="395"/>
                </a:lnTo>
                <a:lnTo>
                  <a:pt x="1443" y="392"/>
                </a:lnTo>
                <a:lnTo>
                  <a:pt x="1471" y="390"/>
                </a:lnTo>
                <a:lnTo>
                  <a:pt x="1500" y="389"/>
                </a:lnTo>
                <a:lnTo>
                  <a:pt x="1527" y="389"/>
                </a:lnTo>
                <a:lnTo>
                  <a:pt x="1569" y="389"/>
                </a:lnTo>
                <a:lnTo>
                  <a:pt x="1610" y="391"/>
                </a:lnTo>
                <a:lnTo>
                  <a:pt x="1651" y="396"/>
                </a:lnTo>
                <a:lnTo>
                  <a:pt x="1691" y="400"/>
                </a:lnTo>
                <a:lnTo>
                  <a:pt x="1732" y="407"/>
                </a:lnTo>
                <a:lnTo>
                  <a:pt x="1771" y="415"/>
                </a:lnTo>
                <a:lnTo>
                  <a:pt x="1810" y="423"/>
                </a:lnTo>
                <a:lnTo>
                  <a:pt x="1849" y="435"/>
                </a:lnTo>
                <a:lnTo>
                  <a:pt x="1882" y="444"/>
                </a:lnTo>
                <a:lnTo>
                  <a:pt x="1917" y="457"/>
                </a:lnTo>
                <a:lnTo>
                  <a:pt x="1950" y="470"/>
                </a:lnTo>
                <a:lnTo>
                  <a:pt x="1983" y="483"/>
                </a:lnTo>
                <a:lnTo>
                  <a:pt x="2015" y="498"/>
                </a:lnTo>
                <a:lnTo>
                  <a:pt x="2047" y="514"/>
                </a:lnTo>
                <a:lnTo>
                  <a:pt x="2078" y="531"/>
                </a:lnTo>
                <a:lnTo>
                  <a:pt x="2109" y="548"/>
                </a:lnTo>
                <a:lnTo>
                  <a:pt x="2139" y="567"/>
                </a:lnTo>
                <a:lnTo>
                  <a:pt x="2169" y="586"/>
                </a:lnTo>
                <a:lnTo>
                  <a:pt x="2197" y="607"/>
                </a:lnTo>
                <a:lnTo>
                  <a:pt x="2226" y="628"/>
                </a:lnTo>
                <a:lnTo>
                  <a:pt x="2254" y="650"/>
                </a:lnTo>
                <a:lnTo>
                  <a:pt x="2281" y="673"/>
                </a:lnTo>
                <a:lnTo>
                  <a:pt x="2308" y="698"/>
                </a:lnTo>
                <a:lnTo>
                  <a:pt x="2333" y="723"/>
                </a:lnTo>
                <a:lnTo>
                  <a:pt x="2353" y="743"/>
                </a:lnTo>
                <a:lnTo>
                  <a:pt x="2372" y="763"/>
                </a:lnTo>
                <a:lnTo>
                  <a:pt x="2391" y="784"/>
                </a:lnTo>
                <a:lnTo>
                  <a:pt x="2409" y="806"/>
                </a:lnTo>
                <a:lnTo>
                  <a:pt x="2426" y="827"/>
                </a:lnTo>
                <a:lnTo>
                  <a:pt x="2443" y="849"/>
                </a:lnTo>
                <a:lnTo>
                  <a:pt x="2460" y="872"/>
                </a:lnTo>
                <a:lnTo>
                  <a:pt x="2475" y="895"/>
                </a:lnTo>
                <a:lnTo>
                  <a:pt x="2489" y="918"/>
                </a:lnTo>
                <a:lnTo>
                  <a:pt x="2505" y="941"/>
                </a:lnTo>
                <a:lnTo>
                  <a:pt x="2518" y="965"/>
                </a:lnTo>
                <a:lnTo>
                  <a:pt x="2531" y="989"/>
                </a:lnTo>
                <a:lnTo>
                  <a:pt x="2545" y="1013"/>
                </a:lnTo>
                <a:lnTo>
                  <a:pt x="2557" y="1038"/>
                </a:lnTo>
                <a:lnTo>
                  <a:pt x="2568" y="1063"/>
                </a:lnTo>
                <a:lnTo>
                  <a:pt x="2579" y="1088"/>
                </a:lnTo>
                <a:lnTo>
                  <a:pt x="2589" y="1113"/>
                </a:lnTo>
                <a:lnTo>
                  <a:pt x="2599" y="1139"/>
                </a:lnTo>
                <a:lnTo>
                  <a:pt x="2608" y="1164"/>
                </a:lnTo>
                <a:lnTo>
                  <a:pt x="2617" y="1191"/>
                </a:lnTo>
                <a:lnTo>
                  <a:pt x="2624" y="1217"/>
                </a:lnTo>
                <a:lnTo>
                  <a:pt x="2631" y="1244"/>
                </a:lnTo>
                <a:lnTo>
                  <a:pt x="2638" y="1270"/>
                </a:lnTo>
                <a:lnTo>
                  <a:pt x="2643" y="1297"/>
                </a:lnTo>
                <a:lnTo>
                  <a:pt x="2649" y="1325"/>
                </a:lnTo>
                <a:lnTo>
                  <a:pt x="2653" y="1352"/>
                </a:lnTo>
                <a:lnTo>
                  <a:pt x="2658" y="1379"/>
                </a:lnTo>
                <a:lnTo>
                  <a:pt x="2660" y="1406"/>
                </a:lnTo>
                <a:lnTo>
                  <a:pt x="2663" y="1435"/>
                </a:lnTo>
                <a:lnTo>
                  <a:pt x="2664" y="1463"/>
                </a:lnTo>
                <a:lnTo>
                  <a:pt x="2666" y="1491"/>
                </a:lnTo>
                <a:lnTo>
                  <a:pt x="2666" y="1519"/>
                </a:lnTo>
                <a:lnTo>
                  <a:pt x="2661" y="1641"/>
                </a:lnTo>
                <a:close/>
                <a:moveTo>
                  <a:pt x="907" y="4981"/>
                </a:moveTo>
                <a:lnTo>
                  <a:pt x="2149" y="4981"/>
                </a:lnTo>
                <a:lnTo>
                  <a:pt x="2149" y="4592"/>
                </a:lnTo>
                <a:lnTo>
                  <a:pt x="907" y="4592"/>
                </a:lnTo>
                <a:lnTo>
                  <a:pt x="907" y="4981"/>
                </a:lnTo>
                <a:close/>
                <a:moveTo>
                  <a:pt x="1177" y="5429"/>
                </a:moveTo>
                <a:lnTo>
                  <a:pt x="1879" y="5429"/>
                </a:lnTo>
                <a:lnTo>
                  <a:pt x="1879" y="5209"/>
                </a:lnTo>
                <a:lnTo>
                  <a:pt x="1177" y="5209"/>
                </a:lnTo>
                <a:lnTo>
                  <a:pt x="1177" y="5429"/>
                </a:lnTo>
                <a:close/>
              </a:path>
            </a:pathLst>
          </a:custGeom>
          <a:solidFill>
            <a:schemeClr val="accent1"/>
          </a:solidFill>
          <a:ln>
            <a:noFill/>
          </a:ln>
        </p:spPr>
        <p:txBody>
          <a:bodyPr lIns="0" tIns="0" rIns="0" bIns="900000" anchor="ctr">
            <a:scene3d>
              <a:camera prst="orthographicFront"/>
              <a:lightRig rig="threePt" dir="t"/>
            </a:scene3d>
            <a:sp3d contourW="12700">
              <a:contourClr>
                <a:srgbClr val="FFFFFF"/>
              </a:contourClr>
            </a:sp3d>
          </a:bodyPr>
          <a:lstStyle/>
          <a:p>
            <a:pPr algn="ctr" fontAlgn="auto">
              <a:spcBef>
                <a:spcPts val="0"/>
              </a:spcBef>
              <a:spcAft>
                <a:spcPts val="0"/>
              </a:spcAft>
              <a:defRPr/>
            </a:pPr>
            <a:r>
              <a:rPr lang="en-US" altLang="zh-CN" sz="3200" b="1" dirty="0">
                <a:solidFill>
                  <a:schemeClr val="accent2">
                    <a:lumMod val="60000"/>
                    <a:lumOff val="40000"/>
                  </a:schemeClr>
                </a:solidFill>
                <a:latin typeface="微软雅黑" panose="020B0503020204020204" pitchFamily="34" charset="-122"/>
                <a:ea typeface="微软雅黑" panose="020B0503020204020204" pitchFamily="34" charset="-122"/>
              </a:rPr>
              <a:t>Part</a:t>
            </a:r>
            <a:endParaRPr lang="zh-CN" altLang="en-US" sz="3200" b="1" dirty="0">
              <a:solidFill>
                <a:schemeClr val="accent2">
                  <a:lumMod val="60000"/>
                  <a:lumOff val="40000"/>
                </a:schemeClr>
              </a:solidFill>
              <a:latin typeface="微软雅黑" panose="020B0503020204020204" pitchFamily="34" charset="-122"/>
              <a:ea typeface="微软雅黑" panose="020B0503020204020204" pitchFamily="34" charset="-122"/>
            </a:endParaRPr>
          </a:p>
        </p:txBody>
      </p:sp>
      <p:sp>
        <p:nvSpPr>
          <p:cNvPr id="17" name="MH_Number"/>
          <p:cNvSpPr/>
          <p:nvPr>
            <p:custDataLst>
              <p:tags r:id="rId2"/>
            </p:custDataLst>
          </p:nvPr>
        </p:nvSpPr>
        <p:spPr>
          <a:xfrm>
            <a:off x="3428993" y="2571745"/>
            <a:ext cx="2214577" cy="428628"/>
          </a:xfrm>
          <a:custGeom>
            <a:avLst/>
            <a:gdLst>
              <a:gd name="connsiteX0" fmla="*/ 114300 w 2188468"/>
              <a:gd name="connsiteY0" fmla="*/ 0 h 459129"/>
              <a:gd name="connsiteX1" fmla="*/ 1958904 w 2188468"/>
              <a:gd name="connsiteY1" fmla="*/ 0 h 459129"/>
              <a:gd name="connsiteX2" fmla="*/ 2170429 w 2188468"/>
              <a:gd name="connsiteY2" fmla="*/ 140208 h 459129"/>
              <a:gd name="connsiteX3" fmla="*/ 2188468 w 2188468"/>
              <a:gd name="connsiteY3" fmla="*/ 229560 h 459129"/>
              <a:gd name="connsiteX4" fmla="*/ 2188468 w 2188468"/>
              <a:gd name="connsiteY4" fmla="*/ 229565 h 459129"/>
              <a:gd name="connsiteX5" fmla="*/ 2005169 w 2188468"/>
              <a:gd name="connsiteY5" fmla="*/ 454466 h 459129"/>
              <a:gd name="connsiteX6" fmla="*/ 1980285 w 2188468"/>
              <a:gd name="connsiteY6" fmla="*/ 456975 h 459129"/>
              <a:gd name="connsiteX7" fmla="*/ 0 w 2188468"/>
              <a:gd name="connsiteY7" fmla="*/ 459129 h 459129"/>
              <a:gd name="connsiteX8" fmla="*/ 114300 w 2188468"/>
              <a:gd name="connsiteY8" fmla="*/ 0 h 45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8468" h="459129">
                <a:moveTo>
                  <a:pt x="114300" y="0"/>
                </a:moveTo>
                <a:lnTo>
                  <a:pt x="1958904" y="0"/>
                </a:lnTo>
                <a:cubicBezTo>
                  <a:pt x="2053993" y="0"/>
                  <a:pt x="2135579" y="57814"/>
                  <a:pt x="2170429" y="140208"/>
                </a:cubicBezTo>
                <a:lnTo>
                  <a:pt x="2188468" y="229560"/>
                </a:lnTo>
                <a:lnTo>
                  <a:pt x="2188468" y="229565"/>
                </a:lnTo>
                <a:cubicBezTo>
                  <a:pt x="2188468" y="340502"/>
                  <a:pt x="2109777" y="433060"/>
                  <a:pt x="2005169" y="454466"/>
                </a:cubicBezTo>
                <a:lnTo>
                  <a:pt x="1980285" y="456975"/>
                </a:lnTo>
                <a:lnTo>
                  <a:pt x="0" y="459129"/>
                </a:lnTo>
                <a:cubicBezTo>
                  <a:pt x="76199" y="308468"/>
                  <a:pt x="145256" y="153043"/>
                  <a:pt x="114300" y="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eaLnBrk="0" hangingPunct="0">
              <a:defRPr>
                <a:solidFill>
                  <a:schemeClr val="tx1"/>
                </a:solidFill>
                <a:latin typeface="Arial" panose="020B0604020202020204" pitchFamily="34" charset="0"/>
                <a:ea typeface="宋体" panose="02010600030101010101" pitchFamily="2" charset="-122"/>
              </a:defRPr>
            </a:lvl1pPr>
            <a:lvl2pPr eaLnBrk="0" hangingPunct="0">
              <a:defRPr>
                <a:solidFill>
                  <a:schemeClr val="tx1"/>
                </a:solidFill>
                <a:latin typeface="Arial" panose="020B0604020202020204" pitchFamily="34" charset="0"/>
                <a:ea typeface="宋体" panose="02010600030101010101" pitchFamily="2" charset="-122"/>
              </a:defRPr>
            </a:lvl2pPr>
            <a:lvl3pPr eaLnBrk="0" hangingPunct="0">
              <a:defRPr>
                <a:solidFill>
                  <a:schemeClr val="tx1"/>
                </a:solidFill>
                <a:latin typeface="Arial" panose="020B0604020202020204" pitchFamily="34" charset="0"/>
                <a:ea typeface="宋体" panose="02010600030101010101" pitchFamily="2" charset="-122"/>
              </a:defRPr>
            </a:lvl3pPr>
            <a:lvl4pPr eaLnBrk="0" hangingPunct="0">
              <a:defRPr>
                <a:solidFill>
                  <a:schemeClr val="tx1"/>
                </a:solidFill>
                <a:latin typeface="Arial" panose="020B0604020202020204" pitchFamily="34" charset="0"/>
                <a:ea typeface="宋体" panose="02010600030101010101" pitchFamily="2" charset="-122"/>
              </a:defRPr>
            </a:lvl4pPr>
            <a:lvl5pPr eaLnBrk="0" hangingPunct="0">
              <a:defRPr>
                <a:solidFill>
                  <a:schemeClr val="tx1"/>
                </a:solidFill>
                <a:latin typeface="Arial" panose="020B0604020202020204" pitchFamily="34" charset="0"/>
                <a:ea typeface="宋体" panose="02010600030101010101" pitchFamily="2" charset="-122"/>
              </a:defRPr>
            </a:lvl5pPr>
            <a:lvl6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defRPr/>
            </a:pPr>
            <a:r>
              <a:rPr lang="en-US" altLang="zh-CN" sz="3600" b="1" i="1" dirty="0" smtClean="0">
                <a:solidFill>
                  <a:srgbClr val="FFFFFF"/>
                </a:solidFill>
                <a:latin typeface="Arial Black" panose="020B0A04020102020204" pitchFamily="34" charset="0"/>
                <a:ea typeface="华文细黑" panose="02010600040101010101" pitchFamily="2" charset="-122"/>
              </a:rPr>
              <a:t>5</a:t>
            </a:r>
            <a:endParaRPr lang="zh-CN" altLang="en-US" sz="3600" b="1" i="1" dirty="0" smtClean="0">
              <a:solidFill>
                <a:srgbClr val="FFFFFF"/>
              </a:solidFill>
              <a:latin typeface="Arial Black" panose="020B0A04020102020204" pitchFamily="34" charset="0"/>
              <a:ea typeface="华文细黑" panose="02010600040101010101" pitchFamily="2" charset="-122"/>
            </a:endParaRPr>
          </a:p>
        </p:txBody>
      </p:sp>
      <p:sp>
        <p:nvSpPr>
          <p:cNvPr id="21" name="矩形 20"/>
          <p:cNvSpPr/>
          <p:nvPr/>
        </p:nvSpPr>
        <p:spPr>
          <a:xfrm>
            <a:off x="3286116" y="3214686"/>
            <a:ext cx="5857884" cy="707886"/>
          </a:xfrm>
          <a:prstGeom prst="rect">
            <a:avLst/>
          </a:prstGeom>
        </p:spPr>
        <p:txBody>
          <a:bodyPr wrap="square">
            <a:spAutoFit/>
          </a:bodyPr>
          <a:lstStyle/>
          <a:p>
            <a:pPr algn="ctr">
              <a:buFont typeface="Arial" charset="0"/>
              <a:buNone/>
            </a:pPr>
            <a:r>
              <a:rPr lang="zh-CN" altLang="en-US" sz="4000" dirty="0" smtClean="0">
                <a:latin typeface="黑体" pitchFamily="49" charset="-122"/>
                <a:ea typeface="黑体" pitchFamily="49" charset="-122"/>
              </a:rPr>
              <a:t>水资源税改革的主要内容</a:t>
            </a:r>
            <a:endParaRPr lang="zh-CN" altLang="en-US" sz="4000" dirty="0">
              <a:latin typeface="黑体" pitchFamily="49" charset="-122"/>
              <a:ea typeface="黑体" pitchFamily="49" charset="-122"/>
            </a:endParaRPr>
          </a:p>
        </p:txBody>
      </p:sp>
    </p:spTree>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（一）纳税人</a:t>
            </a:r>
          </a:p>
          <a:p>
            <a:endParaRPr lang="en-US" altLang="zh-CN" sz="2400" dirty="0" smtClean="0">
              <a:latin typeface="+mn-ea"/>
            </a:endParaRPr>
          </a:p>
          <a:p>
            <a:r>
              <a:rPr lang="en-US" altLang="zh-CN" sz="2400" dirty="0" smtClean="0">
                <a:latin typeface="+mn-ea"/>
              </a:rPr>
              <a:t>1.</a:t>
            </a:r>
            <a:r>
              <a:rPr lang="zh-CN" altLang="en-US" sz="2400" dirty="0" smtClean="0">
                <a:latin typeface="+mn-ea"/>
              </a:rPr>
              <a:t>纳税人的概念</a:t>
            </a:r>
            <a:endParaRPr lang="en-US" altLang="zh-CN" sz="2400" dirty="0" smtClean="0">
              <a:latin typeface="+mn-ea"/>
            </a:endParaRPr>
          </a:p>
          <a:p>
            <a:endParaRPr lang="zh-CN" altLang="en-US" sz="2400" dirty="0" smtClean="0">
              <a:latin typeface="+mn-ea"/>
            </a:endParaRPr>
          </a:p>
          <a:p>
            <a:r>
              <a:rPr lang="zh-CN" altLang="en-US" sz="2400" dirty="0" smtClean="0">
                <a:latin typeface="+mn-ea"/>
              </a:rPr>
              <a:t>  根据</a:t>
            </a:r>
            <a:r>
              <a:rPr lang="en-US" altLang="zh-CN" sz="2400" dirty="0" smtClean="0">
                <a:latin typeface="+mn-ea"/>
              </a:rPr>
              <a:t>《</a:t>
            </a:r>
            <a:r>
              <a:rPr lang="zh-CN" altLang="en-US" sz="2400" dirty="0" smtClean="0">
                <a:latin typeface="+mn-ea"/>
              </a:rPr>
              <a:t>财政部国家税务总局水利部关于印发</a:t>
            </a:r>
            <a:r>
              <a:rPr lang="en-US" altLang="zh-CN" sz="2400" dirty="0" smtClean="0">
                <a:latin typeface="+mn-ea"/>
              </a:rPr>
              <a:t>&lt;</a:t>
            </a:r>
            <a:r>
              <a:rPr lang="zh-CN" altLang="en-US" sz="2400" dirty="0" smtClean="0">
                <a:latin typeface="+mn-ea"/>
              </a:rPr>
              <a:t>扩大水资源税改革试点实施办法</a:t>
            </a:r>
            <a:r>
              <a:rPr lang="en-US" altLang="zh-CN" sz="2400" dirty="0" smtClean="0">
                <a:latin typeface="+mn-ea"/>
              </a:rPr>
              <a:t>&gt;</a:t>
            </a:r>
            <a:r>
              <a:rPr lang="zh-CN" altLang="en-US" sz="2400" dirty="0" smtClean="0">
                <a:latin typeface="+mn-ea"/>
              </a:rPr>
              <a:t>的通知</a:t>
            </a:r>
            <a:r>
              <a:rPr lang="en-US" altLang="zh-CN" sz="2400" dirty="0" smtClean="0">
                <a:latin typeface="+mn-ea"/>
              </a:rPr>
              <a:t>》</a:t>
            </a:r>
            <a:r>
              <a:rPr lang="zh-CN" altLang="en-US" sz="2400" dirty="0" smtClean="0">
                <a:latin typeface="+mn-ea"/>
              </a:rPr>
              <a:t>（财税</a:t>
            </a:r>
            <a:r>
              <a:rPr lang="en-US" altLang="zh-CN" sz="2400" dirty="0" smtClean="0">
                <a:latin typeface="+mn-ea"/>
              </a:rPr>
              <a:t>〔2017〕80</a:t>
            </a:r>
            <a:r>
              <a:rPr lang="zh-CN" altLang="en-US" sz="2400" dirty="0" smtClean="0">
                <a:latin typeface="+mn-ea"/>
              </a:rPr>
              <a:t>号）第三条规定，直接取用地表水、地下水的单位和个人，为水资源税纳税人。</a:t>
            </a:r>
            <a:endParaRPr lang="en-US" altLang="zh-CN" sz="2400" dirty="0" smtClean="0">
              <a:latin typeface="+mn-ea"/>
            </a:endParaRPr>
          </a:p>
          <a:p>
            <a:endParaRPr lang="zh-CN" altLang="en-US" sz="2400" dirty="0" smtClean="0">
              <a:latin typeface="+mn-ea"/>
            </a:endParaRPr>
          </a:p>
          <a:p>
            <a:r>
              <a:rPr lang="zh-CN" altLang="en-US" sz="2400" dirty="0" smtClean="0">
                <a:latin typeface="+mn-ea"/>
              </a:rPr>
              <a:t>直接取用地表水、地下水包括使用取水工程或设施取用水，即利用闸、坝、渠道、人工河道、虹吸管、水泵、水井以及水电站等取用水。间接取用水单位和个人不是水资源税纳税人，比如使用供水管网自来水、取用污水处理厂再生水等。</a:t>
            </a:r>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（一）纳税人</a:t>
            </a:r>
          </a:p>
          <a:p>
            <a:endParaRPr lang="en-US" altLang="zh-CN" sz="2400" dirty="0" smtClean="0">
              <a:latin typeface="+mn-ea"/>
            </a:endParaRPr>
          </a:p>
          <a:p>
            <a:r>
              <a:rPr lang="en-US" altLang="zh-CN" sz="2400" dirty="0" smtClean="0">
                <a:latin typeface="+mn-ea"/>
              </a:rPr>
              <a:t>1.</a:t>
            </a:r>
            <a:r>
              <a:rPr lang="zh-CN" altLang="en-US" sz="2400" dirty="0" smtClean="0">
                <a:latin typeface="+mn-ea"/>
              </a:rPr>
              <a:t>纳税人的概念</a:t>
            </a:r>
            <a:endParaRPr lang="en-US" altLang="zh-CN" sz="2400" dirty="0" smtClean="0">
              <a:latin typeface="+mn-ea"/>
            </a:endParaRPr>
          </a:p>
          <a:p>
            <a:endParaRPr lang="zh-CN" altLang="en-US" sz="2400" dirty="0" smtClean="0">
              <a:latin typeface="+mn-ea"/>
            </a:endParaRPr>
          </a:p>
          <a:p>
            <a:r>
              <a:rPr lang="zh-CN" altLang="en-US" sz="2400" dirty="0" smtClean="0"/>
              <a:t>纳税人应按照</a:t>
            </a:r>
            <a:r>
              <a:rPr lang="en-US" altLang="zh-CN" sz="2400" dirty="0" smtClean="0"/>
              <a:t>《</a:t>
            </a:r>
            <a:r>
              <a:rPr lang="zh-CN" altLang="en-US" sz="2400" dirty="0" smtClean="0"/>
              <a:t>中华人民共和国水法</a:t>
            </a:r>
            <a:r>
              <a:rPr lang="en-US" altLang="zh-CN" sz="2400" dirty="0" smtClean="0"/>
              <a:t>》</a:t>
            </a:r>
            <a:r>
              <a:rPr lang="zh-CN" altLang="en-US" sz="2400" dirty="0" smtClean="0"/>
              <a:t>、</a:t>
            </a:r>
            <a:r>
              <a:rPr lang="en-US" altLang="zh-CN" sz="2400" dirty="0" smtClean="0"/>
              <a:t>《</a:t>
            </a:r>
            <a:r>
              <a:rPr lang="zh-CN" altLang="en-US" sz="2400" dirty="0" smtClean="0"/>
              <a:t>取水许可和水资源费征收管理办法</a:t>
            </a:r>
            <a:r>
              <a:rPr lang="en-US" altLang="zh-CN" sz="2400" dirty="0" smtClean="0"/>
              <a:t>》</a:t>
            </a:r>
            <a:r>
              <a:rPr lang="zh-CN" altLang="en-US" sz="2400" dirty="0" smtClean="0"/>
              <a:t>等规定申领取水许可证。未经批准擅自取用水或未依法取得年度取用水计划的， 由水行政主管部门按照</a:t>
            </a:r>
            <a:r>
              <a:rPr lang="en-US" altLang="zh-CN" sz="2400" dirty="0" smtClean="0"/>
              <a:t>《</a:t>
            </a:r>
            <a:r>
              <a:rPr lang="zh-CN" altLang="en-US" sz="2400" dirty="0" smtClean="0"/>
              <a:t>中华人民共和国水法</a:t>
            </a:r>
            <a:r>
              <a:rPr lang="en-US" altLang="zh-CN" sz="2400" dirty="0" smtClean="0"/>
              <a:t>》</a:t>
            </a:r>
            <a:r>
              <a:rPr lang="zh-CN" altLang="en-US" sz="2400" dirty="0" smtClean="0"/>
              <a:t>的规定处理并核定取水量</a:t>
            </a:r>
            <a:r>
              <a:rPr lang="en-US" sz="2400" dirty="0" smtClean="0"/>
              <a:t>,</a:t>
            </a:r>
            <a:r>
              <a:rPr lang="zh-CN" altLang="en-US" sz="2400" dirty="0" smtClean="0"/>
              <a:t>主管税务机关根据水行政主管部门处理结果和核定的取水量，按水资源税税额标准的</a:t>
            </a:r>
            <a:r>
              <a:rPr lang="en-US" sz="2400" dirty="0" smtClean="0"/>
              <a:t>3</a:t>
            </a:r>
            <a:r>
              <a:rPr lang="zh-CN" altLang="en-US" sz="2400" dirty="0" smtClean="0"/>
              <a:t>倍征收。     </a:t>
            </a:r>
            <a:r>
              <a:rPr lang="zh-CN" altLang="en-US" sz="2400" dirty="0" smtClean="0">
                <a:solidFill>
                  <a:srgbClr val="FF0000"/>
                </a:solidFill>
              </a:rPr>
              <a:t>结论：</a:t>
            </a:r>
            <a:r>
              <a:rPr lang="zh-CN" altLang="en-US" sz="2400" dirty="0" smtClean="0">
                <a:solidFill>
                  <a:srgbClr val="FF0000"/>
                </a:solidFill>
                <a:latin typeface="+mn-ea"/>
              </a:rPr>
              <a:t>非法取用水单位和个人应为水资源税纳税人</a:t>
            </a:r>
            <a:endParaRPr lang="en-US" altLang="zh-CN" sz="2400" dirty="0" smtClean="0">
              <a:solidFill>
                <a:srgbClr val="FF0000"/>
              </a:solidFill>
              <a:latin typeface="+mn-ea"/>
            </a:endParaRPr>
          </a:p>
          <a:p>
            <a:endParaRPr lang="zh-CN" altLang="en-US" sz="2400" dirty="0" smtClean="0"/>
          </a:p>
          <a:p>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pic>
        <p:nvPicPr>
          <p:cNvPr id="18" name="Picture 2" descr="H:\图片1.png"/>
          <p:cNvPicPr>
            <a:picLocks noChangeAspect="1" noChangeArrowheads="1"/>
          </p:cNvPicPr>
          <p:nvPr/>
        </p:nvPicPr>
        <p:blipFill>
          <a:blip r:embed="rId6" cstate="print"/>
          <a:srcRect/>
          <a:stretch>
            <a:fillRect/>
          </a:stretch>
        </p:blipFill>
        <p:spPr bwMode="auto">
          <a:xfrm flipH="1">
            <a:off x="8103152" y="5286388"/>
            <a:ext cx="1040848" cy="1095372"/>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928670"/>
            <a:ext cx="6929486" cy="560795"/>
          </a:xfrm>
          <a:prstGeom prst="rect">
            <a:avLst/>
          </a:prstGeom>
        </p:spPr>
        <p:txBody>
          <a:bodyPr wrap="square">
            <a:spAutoFit/>
          </a:bodyPr>
          <a:lstStyle/>
          <a:p>
            <a:pPr>
              <a:lnSpc>
                <a:spcPct val="120000"/>
              </a:lnSpc>
              <a:buFont typeface="Wingdings 3" pitchFamily="18" charset="2"/>
              <a:buNone/>
            </a:pPr>
            <a:r>
              <a:rPr lang="zh-CN" altLang="en-US" sz="2800" b="1" dirty="0" smtClean="0"/>
              <a:t>一、</a:t>
            </a:r>
            <a:r>
              <a:rPr lang="zh-CN" altLang="zh-CN" sz="2800" b="1" dirty="0" smtClean="0"/>
              <a:t>实施水资源税</a:t>
            </a:r>
            <a:r>
              <a:rPr lang="zh-CN" altLang="en-US" sz="2800" b="1" dirty="0" smtClean="0"/>
              <a:t>改革试点</a:t>
            </a:r>
            <a:r>
              <a:rPr lang="zh-CN" altLang="zh-CN" sz="2800" b="1" dirty="0" smtClean="0"/>
              <a:t>的背景</a:t>
            </a:r>
            <a:endParaRPr lang="zh-CN" altLang="en-US" sz="2800" b="1" dirty="0">
              <a:latin typeface="华文中宋" pitchFamily="2" charset="-122"/>
              <a:ea typeface="华文中宋" pitchFamily="2" charset="-122"/>
            </a:endParaRPr>
          </a:p>
        </p:txBody>
      </p:sp>
      <p:sp>
        <p:nvSpPr>
          <p:cNvPr id="22" name="矩形 21"/>
          <p:cNvSpPr/>
          <p:nvPr/>
        </p:nvSpPr>
        <p:spPr>
          <a:xfrm>
            <a:off x="1071538" y="1500174"/>
            <a:ext cx="6786610" cy="1938992"/>
          </a:xfrm>
          <a:prstGeom prst="rect">
            <a:avLst/>
          </a:prstGeom>
        </p:spPr>
        <p:txBody>
          <a:bodyPr wrap="square">
            <a:spAutoFit/>
          </a:bodyPr>
          <a:lstStyle/>
          <a:p>
            <a:r>
              <a:rPr lang="zh-CN" altLang="en-US" sz="2400" dirty="0" smtClean="0">
                <a:latin typeface="+mn-ea"/>
              </a:rPr>
              <a:t>河北省水资源税改革试点近一年来，整体平稳顺利，各方面反映良好，为在全国扩大试点范围探索了一套可复制、可推广的工作经验和制度体系。在认真总结河北省改革试点经验的基础上，拟进一步扩大水资源税试点范围。</a:t>
            </a:r>
            <a:endParaRPr lang="en-US" altLang="zh-CN" sz="2400" dirty="0" smtClean="0">
              <a:latin typeface="+mn-ea"/>
            </a:endParaRPr>
          </a:p>
        </p:txBody>
      </p:sp>
      <p:sp>
        <p:nvSpPr>
          <p:cNvPr id="14" name="矩形 13"/>
          <p:cNvSpPr/>
          <p:nvPr/>
        </p:nvSpPr>
        <p:spPr>
          <a:xfrm>
            <a:off x="1142976" y="3643314"/>
            <a:ext cx="6715172" cy="1200329"/>
          </a:xfrm>
          <a:prstGeom prst="rect">
            <a:avLst/>
          </a:prstGeom>
        </p:spPr>
        <p:txBody>
          <a:bodyPr wrap="square">
            <a:spAutoFit/>
          </a:bodyPr>
          <a:lstStyle/>
          <a:p>
            <a:r>
              <a:rPr lang="zh-CN" altLang="en-US" sz="2400" dirty="0" smtClean="0">
                <a:latin typeface="+mn-ea"/>
              </a:rPr>
              <a:t>纳入试点范围的省份：北京、天津、山西、内蒙古、河南、山东、四川、宁夏、陕西等</a:t>
            </a:r>
            <a:r>
              <a:rPr lang="en-US" altLang="zh-CN" sz="2400" dirty="0" smtClean="0">
                <a:latin typeface="+mn-ea"/>
              </a:rPr>
              <a:t>9</a:t>
            </a:r>
            <a:r>
              <a:rPr lang="zh-CN" altLang="en-US" sz="2400" dirty="0" smtClean="0">
                <a:latin typeface="+mn-ea"/>
              </a:rPr>
              <a:t>个省（区市）</a:t>
            </a:r>
            <a:endParaRPr lang="en-US" altLang="zh-CN" sz="2400" dirty="0" smtClean="0">
              <a:latin typeface="+mn-ea"/>
            </a:endParaRPr>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zh-CN" altLang="en-US" sz="2400" dirty="0" smtClean="0">
              <a:latin typeface="+mn-ea"/>
            </a:endParaRPr>
          </a:p>
          <a:p>
            <a:endParaRPr lang="zh-CN" altLang="en-US" sz="2400" dirty="0" smtClean="0">
              <a:latin typeface="+mn-ea"/>
            </a:endParaRPr>
          </a:p>
          <a:p>
            <a:r>
              <a:rPr lang="zh-CN" altLang="en-US" sz="2400" dirty="0" smtClean="0">
                <a:latin typeface="+mn-ea"/>
              </a:rPr>
              <a:t>  根据</a:t>
            </a:r>
            <a:r>
              <a:rPr lang="en-US" altLang="zh-CN" sz="2400" dirty="0" smtClean="0">
                <a:latin typeface="+mn-ea"/>
              </a:rPr>
              <a:t>《</a:t>
            </a:r>
            <a:r>
              <a:rPr lang="zh-CN" altLang="en-US" sz="2400" dirty="0" smtClean="0">
                <a:latin typeface="+mn-ea"/>
              </a:rPr>
              <a:t>财政部国家税务总局水利部关于印发</a:t>
            </a:r>
            <a:r>
              <a:rPr lang="en-US" altLang="zh-CN" sz="2400" dirty="0" smtClean="0">
                <a:latin typeface="+mn-ea"/>
              </a:rPr>
              <a:t>&lt;</a:t>
            </a:r>
            <a:r>
              <a:rPr lang="zh-CN" altLang="en-US" sz="2400" dirty="0" smtClean="0">
                <a:latin typeface="+mn-ea"/>
              </a:rPr>
              <a:t>扩大水资源税改革试点实施办法</a:t>
            </a:r>
            <a:r>
              <a:rPr lang="en-US" altLang="zh-CN" sz="2400" dirty="0" smtClean="0">
                <a:latin typeface="+mn-ea"/>
              </a:rPr>
              <a:t>&gt;</a:t>
            </a:r>
            <a:r>
              <a:rPr lang="zh-CN" altLang="en-US" sz="2400" dirty="0" smtClean="0">
                <a:latin typeface="+mn-ea"/>
              </a:rPr>
              <a:t>的通知</a:t>
            </a:r>
            <a:r>
              <a:rPr lang="en-US" altLang="zh-CN" sz="2400" dirty="0" smtClean="0">
                <a:latin typeface="+mn-ea"/>
              </a:rPr>
              <a:t>》</a:t>
            </a:r>
            <a:r>
              <a:rPr lang="zh-CN" altLang="en-US" sz="2400" dirty="0" smtClean="0">
                <a:latin typeface="+mn-ea"/>
              </a:rPr>
              <a:t>（财税</a:t>
            </a:r>
            <a:r>
              <a:rPr lang="en-US" altLang="zh-CN" sz="2400" dirty="0" smtClean="0">
                <a:latin typeface="+mn-ea"/>
              </a:rPr>
              <a:t>〔2017〕80</a:t>
            </a:r>
            <a:r>
              <a:rPr lang="zh-CN" altLang="en-US" sz="2400" dirty="0" smtClean="0">
                <a:latin typeface="+mn-ea"/>
              </a:rPr>
              <a:t>号）第三条规定，纳税人应按</a:t>
            </a:r>
            <a:r>
              <a:rPr lang="en-US" altLang="zh-CN" sz="2400" dirty="0" smtClean="0">
                <a:latin typeface="+mn-ea"/>
              </a:rPr>
              <a:t>《</a:t>
            </a:r>
            <a:r>
              <a:rPr lang="zh-CN" altLang="en-US" sz="2400" dirty="0" smtClean="0">
                <a:latin typeface="+mn-ea"/>
              </a:rPr>
              <a:t>中华人民共和国水法</a:t>
            </a:r>
            <a:r>
              <a:rPr lang="en-US" altLang="zh-CN" sz="2400" dirty="0" smtClean="0">
                <a:latin typeface="+mn-ea"/>
              </a:rPr>
              <a:t>》</a:t>
            </a:r>
            <a:r>
              <a:rPr lang="zh-CN" altLang="en-US" sz="2400" dirty="0" smtClean="0">
                <a:latin typeface="+mn-ea"/>
              </a:rPr>
              <a:t>、</a:t>
            </a:r>
            <a:r>
              <a:rPr lang="en-US" altLang="zh-CN" sz="2400" dirty="0" smtClean="0">
                <a:latin typeface="+mn-ea"/>
              </a:rPr>
              <a:t>《</a:t>
            </a:r>
            <a:r>
              <a:rPr lang="zh-CN" altLang="en-US" sz="2400" dirty="0" smtClean="0">
                <a:latin typeface="+mn-ea"/>
              </a:rPr>
              <a:t>取水许可和水资源费征收管理条例</a:t>
            </a:r>
            <a:r>
              <a:rPr lang="en-US" altLang="zh-CN" sz="2400" dirty="0" smtClean="0">
                <a:latin typeface="+mn-ea"/>
              </a:rPr>
              <a:t>》</a:t>
            </a:r>
            <a:r>
              <a:rPr lang="zh-CN" altLang="en-US" sz="2400" dirty="0" smtClean="0">
                <a:latin typeface="+mn-ea"/>
              </a:rPr>
              <a:t>等规定申领取水许可证，应依法取得取水许可证而未取得的单位和个人，依法应缴纳水资源税。将非法取水单位和个人纳入水资源税征收范围，有利于全面加强对水资源的管理与调控，也有利于公平税负。</a:t>
            </a:r>
            <a:endParaRPr lang="en-US" altLang="zh-CN" sz="2400" dirty="0" smtClean="0">
              <a:latin typeface="+mn-ea"/>
            </a:endParaRPr>
          </a:p>
          <a:p>
            <a:endParaRPr lang="en-US" altLang="zh-CN" sz="2400" dirty="0" smtClean="0">
              <a:latin typeface="+mn-ea"/>
            </a:endParaRPr>
          </a:p>
        </p:txBody>
      </p:sp>
    </p:spTree>
  </p:cSld>
  <p:clrMapOvr>
    <a:masterClrMapping/>
  </p:clrMapOvr>
  <p:transition>
    <p:wedg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pic>
        <p:nvPicPr>
          <p:cNvPr id="13" name="Picture 2"/>
          <p:cNvPicPr>
            <a:picLocks noGrp="1" noChangeAspect="1" noChangeArrowheads="1"/>
          </p:cNvPicPr>
          <p:nvPr>
            <p:ph idx="1"/>
          </p:nvPr>
        </p:nvPicPr>
        <p:blipFill>
          <a:blip r:embed="rId6" cstate="print">
            <a:extLst>
              <a:ext uri="{28A0092B-C50C-407E-A947-70E740481C1C}">
                <a14:useLocalDpi xmlns:a14="http://schemas.microsoft.com/office/drawing/2010/main" xmlns="" val="0"/>
              </a:ext>
            </a:extLst>
          </a:blip>
          <a:srcRect/>
          <a:stretch>
            <a:fillRect/>
          </a:stretch>
        </p:blipFill>
        <p:spPr bwMode="auto">
          <a:xfrm>
            <a:off x="357158" y="1000108"/>
            <a:ext cx="8501122" cy="5256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（二）征税对象</a:t>
            </a:r>
            <a:endParaRPr lang="en-US" altLang="zh-CN" sz="2400" b="1" dirty="0" smtClean="0">
              <a:latin typeface="+mn-ea"/>
            </a:endParaRPr>
          </a:p>
          <a:p>
            <a:endParaRPr lang="zh-CN" altLang="en-US" sz="2400" dirty="0" smtClean="0">
              <a:latin typeface="+mn-ea"/>
            </a:endParaRPr>
          </a:p>
          <a:p>
            <a:r>
              <a:rPr lang="en-US" altLang="zh-CN" sz="2400" dirty="0" smtClean="0">
                <a:latin typeface="+mn-ea"/>
              </a:rPr>
              <a:t>1.</a:t>
            </a:r>
            <a:r>
              <a:rPr lang="zh-CN" altLang="en-US" sz="2400" dirty="0" smtClean="0">
                <a:latin typeface="+mn-ea"/>
              </a:rPr>
              <a:t>水资源税的征收对象</a:t>
            </a:r>
            <a:endParaRPr lang="en-US" altLang="zh-CN" sz="2400" dirty="0" smtClean="0">
              <a:latin typeface="+mn-ea"/>
            </a:endParaRPr>
          </a:p>
          <a:p>
            <a:endParaRPr lang="zh-CN" altLang="en-US" sz="2400" dirty="0" smtClean="0">
              <a:latin typeface="+mn-ea"/>
            </a:endParaRPr>
          </a:p>
          <a:p>
            <a:r>
              <a:rPr lang="zh-CN" altLang="en-US" sz="2400" dirty="0" smtClean="0">
                <a:latin typeface="+mn-ea"/>
              </a:rPr>
              <a:t>水资源税的征收对象为地表水和地下水。地表水是指陆地表面上动态和静态水的总称，包括河流、湖泊（含水库）等水资源。地下水是埋藏在地表以下各种形式的水资源。</a:t>
            </a:r>
            <a:endParaRPr lang="en-US" altLang="zh-CN" sz="2400" dirty="0" smtClean="0">
              <a:latin typeface="+mn-ea"/>
            </a:endParaRPr>
          </a:p>
          <a:p>
            <a:endParaRPr lang="zh-CN" altLang="en-US" sz="2400" dirty="0" smtClean="0">
              <a:latin typeface="+mn-ea"/>
            </a:endParaRPr>
          </a:p>
          <a:p>
            <a:r>
              <a:rPr lang="zh-CN" altLang="en-US" sz="2400" dirty="0" smtClean="0">
                <a:latin typeface="+mn-ea"/>
              </a:rPr>
              <a:t>水资源税的征收对象与原水资源费的规定基本相同，不包括地热水和矿泉水。水资源费改税后，地下热水和矿泉水不征收水资源税，暂仍按矿产品税目计征资源税。地热水和地下水的区别在于，地热水属于地下</a:t>
            </a:r>
            <a:r>
              <a:rPr lang="en-US" altLang="zh-CN" sz="2400" dirty="0" smtClean="0">
                <a:latin typeface="+mn-ea"/>
              </a:rPr>
              <a:t>300-500</a:t>
            </a:r>
            <a:r>
              <a:rPr lang="zh-CN" altLang="en-US" sz="2400" dirty="0" smtClean="0">
                <a:latin typeface="+mn-ea"/>
              </a:rPr>
              <a:t>米深层地下热水，地下水属于地下</a:t>
            </a:r>
            <a:r>
              <a:rPr lang="en-US" altLang="zh-CN" sz="2400" dirty="0" smtClean="0">
                <a:latin typeface="+mn-ea"/>
              </a:rPr>
              <a:t>100</a:t>
            </a:r>
            <a:r>
              <a:rPr lang="zh-CN" altLang="en-US" sz="2400" dirty="0" smtClean="0">
                <a:latin typeface="+mn-ea"/>
              </a:rPr>
              <a:t>米的地下凉水。</a:t>
            </a:r>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（二）征税对象</a:t>
            </a:r>
            <a:endParaRPr lang="en-US" altLang="zh-CN" sz="2400" b="1" dirty="0" smtClean="0">
              <a:latin typeface="+mn-ea"/>
            </a:endParaRPr>
          </a:p>
          <a:p>
            <a:endParaRPr lang="zh-CN" altLang="en-US" sz="2400" dirty="0" smtClean="0">
              <a:latin typeface="+mn-ea"/>
            </a:endParaRPr>
          </a:p>
          <a:p>
            <a:r>
              <a:rPr lang="en-US" altLang="zh-CN" sz="2400" dirty="0" smtClean="0">
                <a:latin typeface="+mn-ea"/>
              </a:rPr>
              <a:t>2.</a:t>
            </a:r>
            <a:r>
              <a:rPr lang="zh-CN" altLang="en-US" sz="2400" dirty="0" smtClean="0">
                <a:latin typeface="+mn-ea"/>
              </a:rPr>
              <a:t>不征收水资源税的情形</a:t>
            </a:r>
            <a:endParaRPr lang="en-US" altLang="zh-CN" sz="2400" dirty="0" smtClean="0">
              <a:latin typeface="+mn-ea"/>
            </a:endParaRPr>
          </a:p>
          <a:p>
            <a:endParaRPr lang="zh-CN" altLang="en-US" sz="2400" dirty="0" smtClean="0">
              <a:latin typeface="+mn-ea"/>
            </a:endParaRPr>
          </a:p>
          <a:p>
            <a:r>
              <a:rPr lang="zh-CN" altLang="en-US" sz="2400" dirty="0" smtClean="0">
                <a:latin typeface="+mn-ea"/>
              </a:rPr>
              <a:t>根据下列取用水不征收水资源税：</a:t>
            </a:r>
          </a:p>
          <a:p>
            <a:r>
              <a:rPr lang="zh-CN" altLang="en-US" sz="2400" dirty="0" smtClean="0">
                <a:latin typeface="+mn-ea"/>
              </a:rPr>
              <a:t>（</a:t>
            </a:r>
            <a:r>
              <a:rPr lang="en-US" altLang="zh-CN" sz="2400" dirty="0" smtClean="0">
                <a:latin typeface="+mn-ea"/>
              </a:rPr>
              <a:t>1</a:t>
            </a:r>
            <a:r>
              <a:rPr lang="zh-CN" altLang="en-US" sz="2400" dirty="0" smtClean="0">
                <a:latin typeface="+mn-ea"/>
              </a:rPr>
              <a:t>）农村集体经济组织及其成员从本集体经济组织的水塘、水库中取用水的；</a:t>
            </a:r>
          </a:p>
          <a:p>
            <a:r>
              <a:rPr lang="zh-CN" altLang="en-US" sz="2400" dirty="0" smtClean="0">
                <a:latin typeface="+mn-ea"/>
              </a:rPr>
              <a:t>（</a:t>
            </a:r>
            <a:r>
              <a:rPr lang="en-US" altLang="zh-CN" sz="2400" dirty="0" smtClean="0">
                <a:latin typeface="+mn-ea"/>
              </a:rPr>
              <a:t>2</a:t>
            </a:r>
            <a:r>
              <a:rPr lang="zh-CN" altLang="en-US" sz="2400" dirty="0" smtClean="0">
                <a:latin typeface="+mn-ea"/>
              </a:rPr>
              <a:t>）家庭生活和零星散养、圈养畜禽饮用等少量取用水的；</a:t>
            </a:r>
          </a:p>
          <a:p>
            <a:r>
              <a:rPr lang="zh-CN" altLang="en-US" sz="2400" dirty="0" smtClean="0">
                <a:latin typeface="+mn-ea"/>
              </a:rPr>
              <a:t>（</a:t>
            </a:r>
            <a:r>
              <a:rPr lang="en-US" altLang="zh-CN" sz="2400" dirty="0" smtClean="0">
                <a:latin typeface="+mn-ea"/>
              </a:rPr>
              <a:t>3</a:t>
            </a:r>
            <a:r>
              <a:rPr lang="zh-CN" altLang="en-US" sz="2400" dirty="0" smtClean="0">
                <a:latin typeface="+mn-ea"/>
              </a:rPr>
              <a:t>）水利工程管理单位为配置或者调度水资源取水的；</a:t>
            </a:r>
            <a:endParaRPr lang="en-US" altLang="zh-CN" sz="2400" dirty="0" smtClean="0">
              <a:latin typeface="+mn-ea"/>
            </a:endParaRPr>
          </a:p>
          <a:p>
            <a:r>
              <a:rPr lang="zh-CN" altLang="en-US" sz="2400" dirty="0" smtClean="0">
                <a:latin typeface="+mn-ea"/>
              </a:rPr>
              <a:t>（</a:t>
            </a:r>
            <a:r>
              <a:rPr lang="en-US" altLang="zh-CN" sz="2400" dirty="0" smtClean="0">
                <a:latin typeface="+mn-ea"/>
              </a:rPr>
              <a:t>4</a:t>
            </a:r>
            <a:r>
              <a:rPr lang="zh-CN" altLang="en-US" sz="2400" dirty="0" smtClean="0">
                <a:latin typeface="+mn-ea"/>
              </a:rPr>
              <a:t>）为保障矿井等地下工程施工安全和生产安全必须进行临时应急取（排）用水的；</a:t>
            </a:r>
          </a:p>
          <a:p>
            <a:r>
              <a:rPr lang="zh-CN" altLang="en-US" sz="2400" dirty="0" smtClean="0">
                <a:latin typeface="+mn-ea"/>
              </a:rPr>
              <a:t>（</a:t>
            </a:r>
            <a:r>
              <a:rPr lang="en-US" altLang="zh-CN" sz="2400" dirty="0" smtClean="0">
                <a:latin typeface="+mn-ea"/>
              </a:rPr>
              <a:t>5</a:t>
            </a:r>
            <a:r>
              <a:rPr lang="zh-CN" altLang="en-US" sz="2400" dirty="0" smtClean="0">
                <a:latin typeface="+mn-ea"/>
              </a:rPr>
              <a:t>）为消除对公共安全或者公共利益的危害临时应急取用水的；</a:t>
            </a:r>
          </a:p>
          <a:p>
            <a:r>
              <a:rPr lang="zh-CN" altLang="en-US" sz="2400" dirty="0" smtClean="0">
                <a:latin typeface="+mn-ea"/>
              </a:rPr>
              <a:t>（</a:t>
            </a:r>
            <a:r>
              <a:rPr lang="en-US" altLang="zh-CN" sz="2400" dirty="0" smtClean="0">
                <a:latin typeface="+mn-ea"/>
              </a:rPr>
              <a:t>6</a:t>
            </a:r>
            <a:r>
              <a:rPr lang="zh-CN" altLang="en-US" sz="2400" dirty="0" smtClean="0">
                <a:latin typeface="+mn-ea"/>
              </a:rPr>
              <a:t>）为农业抗旱和维护生态环境必须临时应急取用水的；</a:t>
            </a:r>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（三）税目和税率</a:t>
            </a:r>
          </a:p>
          <a:p>
            <a:endParaRPr lang="en-US" altLang="zh-CN" sz="2400" dirty="0" smtClean="0">
              <a:latin typeface="+mn-ea"/>
            </a:endParaRPr>
          </a:p>
          <a:p>
            <a:r>
              <a:rPr lang="en-US" altLang="zh-CN" sz="2400" dirty="0" smtClean="0">
                <a:latin typeface="+mn-ea"/>
              </a:rPr>
              <a:t>1.</a:t>
            </a:r>
            <a:r>
              <a:rPr lang="zh-CN" altLang="en-US" sz="2400" dirty="0" smtClean="0">
                <a:latin typeface="+mn-ea"/>
              </a:rPr>
              <a:t>税目</a:t>
            </a:r>
          </a:p>
          <a:p>
            <a:r>
              <a:rPr lang="zh-CN" altLang="en-US" sz="2400" dirty="0" smtClean="0">
                <a:latin typeface="+mn-ea"/>
              </a:rPr>
              <a:t>水资源税税目分为地表水和地下水。</a:t>
            </a:r>
            <a:endParaRPr lang="en-US" altLang="zh-CN" sz="2400" dirty="0" smtClean="0">
              <a:latin typeface="+mn-ea"/>
            </a:endParaRPr>
          </a:p>
          <a:p>
            <a:endParaRPr lang="zh-CN" altLang="en-US" sz="2400" dirty="0" smtClean="0">
              <a:latin typeface="+mn-ea"/>
            </a:endParaRPr>
          </a:p>
          <a:p>
            <a:r>
              <a:rPr lang="en-US" altLang="zh-CN" sz="2400" dirty="0" smtClean="0">
                <a:latin typeface="+mn-ea"/>
              </a:rPr>
              <a:t>2.</a:t>
            </a:r>
            <a:r>
              <a:rPr lang="zh-CN" altLang="en-US" sz="2400" dirty="0" smtClean="0">
                <a:latin typeface="+mn-ea"/>
              </a:rPr>
              <a:t>税额标准</a:t>
            </a:r>
          </a:p>
          <a:p>
            <a:r>
              <a:rPr lang="zh-CN" altLang="en-US" sz="2400" dirty="0" smtClean="0">
                <a:latin typeface="+mn-ea"/>
              </a:rPr>
              <a:t>确定税额标准的原则可简单总结为“限三高、三不变”：</a:t>
            </a:r>
          </a:p>
          <a:p>
            <a:r>
              <a:rPr lang="zh-CN" altLang="en-US" sz="2400" b="1" dirty="0" smtClean="0">
                <a:latin typeface="+mn-ea"/>
              </a:rPr>
              <a:t>“限三高”</a:t>
            </a:r>
            <a:r>
              <a:rPr lang="zh-CN" altLang="en-US" sz="2400" dirty="0" smtClean="0">
                <a:latin typeface="+mn-ea"/>
              </a:rPr>
              <a:t>是指对三类纳税人从高设定税率，提高负担水平。三类纳税人包括：高耗水行业（包括洗车、洗浴、高尔夫球场、滑雪场等）纳税人、高额（即超计划取用水）取用水纳税人和在高超采地区取用地下水纳税人。</a:t>
            </a:r>
          </a:p>
          <a:p>
            <a:r>
              <a:rPr lang="zh-CN" altLang="en-US" sz="2400" dirty="0" smtClean="0">
                <a:latin typeface="+mn-ea"/>
              </a:rPr>
              <a:t> </a:t>
            </a:r>
            <a:r>
              <a:rPr lang="zh-CN" altLang="en-US" sz="2400" b="1" dirty="0" smtClean="0">
                <a:latin typeface="+mn-ea"/>
              </a:rPr>
              <a:t>“三不变”</a:t>
            </a:r>
            <a:r>
              <a:rPr lang="zh-CN" altLang="en-US" sz="2400" dirty="0" smtClean="0">
                <a:latin typeface="+mn-ea"/>
              </a:rPr>
              <a:t>是指稳定水资源税负担，使普通居民正常生活用水负担水平不变，农业生产用水负担水平不变，企业正常用水（未超过计划取水量、取水结构合理）负担水平不变。</a:t>
            </a:r>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dirty="0" smtClean="0">
                <a:latin typeface="+mn-ea"/>
              </a:rPr>
              <a:t>试点办法对税额标准的具体要求：</a:t>
            </a:r>
            <a:endParaRPr lang="en-US" altLang="zh-CN" sz="2400" dirty="0" smtClean="0">
              <a:latin typeface="+mn-ea"/>
            </a:endParaRPr>
          </a:p>
          <a:p>
            <a:endParaRPr lang="zh-CN" altLang="en-US" sz="2400" dirty="0" smtClean="0">
              <a:latin typeface="+mn-ea"/>
            </a:endParaRPr>
          </a:p>
          <a:p>
            <a:r>
              <a:rPr lang="zh-CN" altLang="en-US" sz="2400" dirty="0" smtClean="0">
                <a:latin typeface="+mn-ea"/>
              </a:rPr>
              <a:t>一是对取用地下水从高确定税额，同一类型取用水，地下水税额要高于地表水，水资源紧缺地区地下水税额要大幅高于地表水。</a:t>
            </a:r>
            <a:endParaRPr lang="en-US" altLang="zh-CN" sz="2400" dirty="0" smtClean="0">
              <a:latin typeface="+mn-ea"/>
            </a:endParaRPr>
          </a:p>
          <a:p>
            <a:endParaRPr lang="zh-CN" altLang="en-US" sz="2400" dirty="0" smtClean="0">
              <a:latin typeface="+mn-ea"/>
            </a:endParaRPr>
          </a:p>
          <a:p>
            <a:r>
              <a:rPr lang="zh-CN" altLang="en-US" sz="2400" dirty="0" smtClean="0">
                <a:latin typeface="+mn-ea"/>
              </a:rPr>
              <a:t>二是超采地区的地下水税额要高于非超采地区，严重超采地区的的地下水税额要大幅高于超采地区。</a:t>
            </a:r>
          </a:p>
          <a:p>
            <a:r>
              <a:rPr lang="zh-CN" altLang="en-US" sz="2400" dirty="0" smtClean="0">
                <a:latin typeface="+mn-ea"/>
              </a:rPr>
              <a:t>三是在城镇公共供水管网覆盖地区取用地下水的，其税额要高于城镇公共供水管网未覆盖地区，原则上要高于当地同类城镇公共供水价格。</a:t>
            </a:r>
            <a:endParaRPr lang="en-US" altLang="zh-CN" sz="2400" dirty="0" smtClean="0">
              <a:latin typeface="+mn-ea"/>
            </a:endParaRPr>
          </a:p>
          <a:p>
            <a:r>
              <a:rPr lang="zh-CN" altLang="en-US" sz="2400" dirty="0" smtClean="0">
                <a:latin typeface="+mn-ea"/>
              </a:rPr>
              <a:t>四是除特种行业和农业生产取用水外，对其他取用地下水的纳税人，原则上应当统一税额。</a:t>
            </a:r>
            <a:endParaRPr lang="zh-CN" altLang="en-US" sz="2400" dirty="0">
              <a:latin typeface="+mn-ea"/>
            </a:endParaRPr>
          </a:p>
        </p:txBody>
      </p:sp>
    </p:spTree>
  </p:cSld>
  <p:clrMapOvr>
    <a:masterClrMapping/>
  </p:clrMapOvr>
  <p:transition>
    <p:wedg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graphicFrame>
        <p:nvGraphicFramePr>
          <p:cNvPr id="14" name="表格 13"/>
          <p:cNvGraphicFramePr>
            <a:graphicFrameLocks noGrp="1"/>
          </p:cNvGraphicFramePr>
          <p:nvPr/>
        </p:nvGraphicFramePr>
        <p:xfrm>
          <a:off x="928662" y="928681"/>
          <a:ext cx="7358115" cy="5143519"/>
        </p:xfrm>
        <a:graphic>
          <a:graphicData uri="http://schemas.openxmlformats.org/drawingml/2006/table">
            <a:tbl>
              <a:tblPr/>
              <a:tblGrid>
                <a:gridCol w="849013"/>
                <a:gridCol w="1108434"/>
                <a:gridCol w="1768778"/>
                <a:gridCol w="1933864"/>
                <a:gridCol w="849013"/>
                <a:gridCol w="849013"/>
              </a:tblGrid>
              <a:tr h="285479">
                <a:tc gridSpan="6">
                  <a:txBody>
                    <a:bodyPr/>
                    <a:lstStyle/>
                    <a:p>
                      <a:pPr algn="ctr" fontAlgn="ctr"/>
                      <a:r>
                        <a:rPr lang="zh-CN" altLang="en-US" sz="1200" b="0" i="0" u="none" strike="noStrike">
                          <a:solidFill>
                            <a:srgbClr val="000000"/>
                          </a:solidFill>
                          <a:latin typeface="文星标宋"/>
                        </a:rPr>
                        <a:t>河南省水资源税税额标准表</a:t>
                      </a:r>
                    </a:p>
                  </a:txBody>
                  <a:tcPr marL="6445" marR="6445" marT="6445" marB="0" anchor="ctr">
                    <a:lnL>
                      <a:noFill/>
                    </a:lnL>
                    <a:lnR>
                      <a:noFill/>
                    </a:lnR>
                    <a:lnT>
                      <a:noFill/>
                    </a:lnT>
                    <a:lnB>
                      <a:noFill/>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43065">
                <a:tc>
                  <a:txBody>
                    <a:bodyPr/>
                    <a:lstStyle/>
                    <a:p>
                      <a:pPr algn="ctr" fontAlgn="ctr"/>
                      <a:r>
                        <a:rPr lang="zh-CN" altLang="en-US" sz="1200" b="0" i="0" u="none" strike="noStrike">
                          <a:solidFill>
                            <a:srgbClr val="000000"/>
                          </a:solidFill>
                          <a:latin typeface="文星标宋"/>
                        </a:rPr>
                        <a:t>　</a:t>
                      </a:r>
                    </a:p>
                  </a:txBody>
                  <a:tcPr marL="6445" marR="6445" marT="644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文星标宋"/>
                        </a:rPr>
                        <a:t>　</a:t>
                      </a:r>
                    </a:p>
                  </a:txBody>
                  <a:tcPr marL="6445" marR="6445" marT="644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文星标宋"/>
                        </a:rPr>
                        <a:t>　</a:t>
                      </a:r>
                    </a:p>
                  </a:txBody>
                  <a:tcPr marL="6445" marR="6445" marT="644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zh-CN" altLang="en-US" sz="1200" b="0" i="0" u="none" strike="noStrike">
                          <a:solidFill>
                            <a:srgbClr val="000000"/>
                          </a:solidFill>
                          <a:latin typeface="文星标宋"/>
                        </a:rPr>
                        <a:t>　</a:t>
                      </a:r>
                    </a:p>
                  </a:txBody>
                  <a:tcPr marL="6445" marR="6445" marT="6445" marB="0" anchor="ctr">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algn="ctr" fontAlgn="ctr"/>
                      <a:r>
                        <a:rPr lang="zh-CN" altLang="en-US" sz="700" b="0" i="0" u="none" strike="noStrike">
                          <a:solidFill>
                            <a:srgbClr val="000000"/>
                          </a:solidFill>
                          <a:latin typeface="宋体"/>
                        </a:rPr>
                        <a:t>单位：元</a:t>
                      </a:r>
                      <a:r>
                        <a:rPr lang="en-US" altLang="zh-CN" sz="700" b="0" i="0" u="none" strike="noStrike">
                          <a:solidFill>
                            <a:srgbClr val="000000"/>
                          </a:solidFill>
                          <a:latin typeface="宋体"/>
                        </a:rPr>
                        <a:t>/</a:t>
                      </a:r>
                      <a:r>
                        <a:rPr lang="zh-CN" altLang="en-US" sz="700" b="0" i="0" u="none" strike="noStrike">
                          <a:solidFill>
                            <a:srgbClr val="000000"/>
                          </a:solidFill>
                          <a:latin typeface="宋体"/>
                        </a:rPr>
                        <a:t>立方米</a:t>
                      </a:r>
                    </a:p>
                  </a:txBody>
                  <a:tcPr marL="6445" marR="6445" marT="6445"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151713">
                <a:tc rowSpan="2" gridSpan="2">
                  <a:txBody>
                    <a:bodyPr/>
                    <a:lstStyle/>
                    <a:p>
                      <a:pPr algn="ctr" fontAlgn="ctr"/>
                      <a:r>
                        <a:rPr lang="zh-CN" altLang="en-US" sz="700" b="1" i="0" u="none" strike="noStrike">
                          <a:solidFill>
                            <a:srgbClr val="000000"/>
                          </a:solidFill>
                          <a:latin typeface="宋体"/>
                        </a:rPr>
                        <a:t>类别</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zh-CN" altLang="en-US"/>
                    </a:p>
                  </a:txBody>
                  <a:tcPr/>
                </a:tc>
                <a:tc rowSpan="2" gridSpan="2">
                  <a:txBody>
                    <a:bodyPr/>
                    <a:lstStyle/>
                    <a:p>
                      <a:pPr algn="ctr" fontAlgn="ctr"/>
                      <a:r>
                        <a:rPr lang="zh-CN" altLang="en-US" sz="700" b="1" i="0" u="none" strike="noStrike">
                          <a:solidFill>
                            <a:srgbClr val="000000"/>
                          </a:solidFill>
                          <a:latin typeface="宋体"/>
                        </a:rPr>
                        <a:t>取用水户</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zh-CN" altLang="en-US"/>
                    </a:p>
                  </a:txBody>
                  <a:tcPr/>
                </a:tc>
                <a:tc gridSpan="2">
                  <a:txBody>
                    <a:bodyPr/>
                    <a:lstStyle/>
                    <a:p>
                      <a:pPr algn="ctr" fontAlgn="ctr"/>
                      <a:r>
                        <a:rPr lang="zh-CN" altLang="en-US" sz="700" b="1" i="0" u="none" strike="noStrike">
                          <a:solidFill>
                            <a:srgbClr val="000000"/>
                          </a:solidFill>
                          <a:latin typeface="宋体"/>
                        </a:rPr>
                        <a:t>税额标准</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gridSpan="2" vMerge="1">
                  <a:txBody>
                    <a:bodyPr/>
                    <a:lstStyle/>
                    <a:p>
                      <a:endParaRPr lang="zh-CN" altLang="en-US"/>
                    </a:p>
                  </a:txBody>
                  <a:tcPr/>
                </a:tc>
                <a:tc hMerge="1" vMerge="1">
                  <a:txBody>
                    <a:bodyPr/>
                    <a:lstStyle/>
                    <a:p>
                      <a:endParaRPr lang="zh-CN" altLang="en-US"/>
                    </a:p>
                  </a:txBody>
                  <a:tcPr/>
                </a:tc>
                <a:tc gridSpan="2" vMerge="1">
                  <a:txBody>
                    <a:bodyPr/>
                    <a:lstStyle/>
                    <a:p>
                      <a:endParaRPr lang="zh-CN" altLang="en-US"/>
                    </a:p>
                  </a:txBody>
                  <a:tcPr/>
                </a:tc>
                <a:tc hMerge="1" vMerge="1">
                  <a:txBody>
                    <a:bodyPr/>
                    <a:lstStyle/>
                    <a:p>
                      <a:endParaRPr lang="zh-CN" altLang="en-US"/>
                    </a:p>
                  </a:txBody>
                  <a:tcPr/>
                </a:tc>
                <a:tc>
                  <a:txBody>
                    <a:bodyPr/>
                    <a:lstStyle/>
                    <a:p>
                      <a:pPr algn="ctr" fontAlgn="ctr"/>
                      <a:r>
                        <a:rPr lang="zh-CN" altLang="en-US" sz="700" b="0" i="0" u="none" strike="noStrike">
                          <a:solidFill>
                            <a:srgbClr val="000000"/>
                          </a:solidFill>
                          <a:latin typeface="宋体"/>
                        </a:rPr>
                        <a:t>省辖市</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700" b="0" i="0" u="none" strike="noStrike">
                          <a:solidFill>
                            <a:srgbClr val="000000"/>
                          </a:solidFill>
                          <a:latin typeface="宋体"/>
                        </a:rPr>
                        <a:t>县市</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rowSpan="4" gridSpan="2">
                  <a:txBody>
                    <a:bodyPr/>
                    <a:lstStyle/>
                    <a:p>
                      <a:pPr algn="ctr" fontAlgn="ctr"/>
                      <a:r>
                        <a:rPr lang="zh-CN" altLang="en-US" sz="700" b="0" i="0" u="none" strike="noStrike">
                          <a:solidFill>
                            <a:srgbClr val="000000"/>
                          </a:solidFill>
                          <a:latin typeface="宋体"/>
                        </a:rPr>
                        <a:t>地表水</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hMerge="1">
                  <a:txBody>
                    <a:bodyPr/>
                    <a:lstStyle/>
                    <a:p>
                      <a:endParaRPr lang="zh-CN" altLang="en-US"/>
                    </a:p>
                  </a:txBody>
                  <a:tcPr/>
                </a:tc>
                <a:tc gridSpan="2">
                  <a:txBody>
                    <a:bodyPr/>
                    <a:lstStyle/>
                    <a:p>
                      <a:pPr algn="ctr" fontAlgn="ctr"/>
                      <a:r>
                        <a:rPr lang="zh-CN" altLang="en-US" sz="700" b="0" i="0" u="none" strike="noStrike">
                          <a:solidFill>
                            <a:srgbClr val="000000"/>
                          </a:solidFill>
                          <a:latin typeface="宋体"/>
                        </a:rPr>
                        <a:t>农业生产者（超规定限额）</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en-US" altLang="zh-CN" sz="700" b="0" i="0" u="none" strike="noStrike">
                          <a:solidFill>
                            <a:srgbClr val="000000"/>
                          </a:solidFill>
                          <a:latin typeface="宋体"/>
                        </a:rPr>
                        <a:t>0.1</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gridSpan="2" vMerge="1">
                  <a:txBody>
                    <a:bodyPr/>
                    <a:lstStyle/>
                    <a:p>
                      <a:endParaRPr lang="zh-CN" altLang="en-US"/>
                    </a:p>
                  </a:txBody>
                  <a:tcPr/>
                </a:tc>
                <a:tc hMerge="1" vMerge="1">
                  <a:txBody>
                    <a:bodyPr/>
                    <a:lstStyle/>
                    <a:p>
                      <a:endParaRPr lang="zh-CN" altLang="en-US"/>
                    </a:p>
                  </a:txBody>
                  <a:tcPr/>
                </a:tc>
                <a:tc gridSpan="2">
                  <a:txBody>
                    <a:bodyPr/>
                    <a:lstStyle/>
                    <a:p>
                      <a:pPr algn="ctr" fontAlgn="ctr"/>
                      <a:r>
                        <a:rPr lang="zh-CN" altLang="en-US" sz="700" b="0" i="0" u="none" strike="noStrike">
                          <a:solidFill>
                            <a:srgbClr val="000000"/>
                          </a:solidFill>
                          <a:latin typeface="宋体"/>
                        </a:rPr>
                        <a:t>农村人口生活集中式饮水工程单位</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en-US" altLang="zh-CN" sz="700" b="0" i="0" u="none" strike="noStrike">
                          <a:solidFill>
                            <a:srgbClr val="000000"/>
                          </a:solidFill>
                          <a:latin typeface="宋体"/>
                        </a:rPr>
                        <a:t>0.1</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gridSpan="2" vMerge="1">
                  <a:txBody>
                    <a:bodyPr/>
                    <a:lstStyle/>
                    <a:p>
                      <a:endParaRPr lang="zh-CN" altLang="en-US"/>
                    </a:p>
                  </a:txBody>
                  <a:tcPr/>
                </a:tc>
                <a:tc hMerge="1" vMerge="1">
                  <a:txBody>
                    <a:bodyPr/>
                    <a:lstStyle/>
                    <a:p>
                      <a:endParaRPr lang="zh-CN" altLang="en-US"/>
                    </a:p>
                  </a:txBody>
                  <a:tcPr/>
                </a:tc>
                <a:tc gridSpan="2">
                  <a:txBody>
                    <a:bodyPr/>
                    <a:lstStyle/>
                    <a:p>
                      <a:pPr algn="ctr" fontAlgn="ctr"/>
                      <a:r>
                        <a:rPr lang="zh-CN" altLang="en-US" sz="700" b="0" i="0" u="none" strike="noStrike">
                          <a:solidFill>
                            <a:srgbClr val="000000"/>
                          </a:solidFill>
                          <a:latin typeface="宋体"/>
                        </a:rPr>
                        <a:t>特种行业</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en-US" altLang="zh-CN" sz="700" b="0" i="0" u="none" strike="noStrike">
                          <a:solidFill>
                            <a:srgbClr val="000000"/>
                          </a:solidFill>
                          <a:latin typeface="宋体"/>
                        </a:rPr>
                        <a:t>2</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gridSpan="2" vMerge="1">
                  <a:txBody>
                    <a:bodyPr/>
                    <a:lstStyle/>
                    <a:p>
                      <a:endParaRPr lang="zh-CN" altLang="en-US"/>
                    </a:p>
                  </a:txBody>
                  <a:tcPr/>
                </a:tc>
                <a:tc hMerge="1" vMerge="1">
                  <a:txBody>
                    <a:bodyPr/>
                    <a:lstStyle/>
                    <a:p>
                      <a:endParaRPr lang="zh-CN" altLang="en-US"/>
                    </a:p>
                  </a:txBody>
                  <a:tcPr/>
                </a:tc>
                <a:tc gridSpan="2">
                  <a:txBody>
                    <a:bodyPr/>
                    <a:lstStyle/>
                    <a:p>
                      <a:pPr algn="ctr" fontAlgn="ctr"/>
                      <a:r>
                        <a:rPr lang="zh-CN" altLang="en-US" sz="700" b="0" i="0" u="none" strike="noStrike">
                          <a:solidFill>
                            <a:srgbClr val="000000"/>
                          </a:solidFill>
                          <a:latin typeface="宋体"/>
                        </a:rPr>
                        <a:t>其他行业</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en-US" altLang="zh-CN" sz="700" b="0" i="0" u="none" strike="noStrike">
                          <a:solidFill>
                            <a:srgbClr val="000000"/>
                          </a:solidFill>
                          <a:latin typeface="宋体"/>
                        </a:rPr>
                        <a:t>0.4</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rowSpan="14">
                  <a:txBody>
                    <a:bodyPr/>
                    <a:lstStyle/>
                    <a:p>
                      <a:pPr algn="ctr" fontAlgn="ctr"/>
                      <a:r>
                        <a:rPr lang="zh-CN" altLang="en-US" sz="700" b="0" i="0" u="none" strike="noStrike">
                          <a:solidFill>
                            <a:srgbClr val="000000"/>
                          </a:solidFill>
                          <a:latin typeface="宋体"/>
                        </a:rPr>
                        <a:t>地下水</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700" b="0" i="0" u="none" strike="noStrike">
                          <a:solidFill>
                            <a:srgbClr val="000000"/>
                          </a:solidFill>
                          <a:latin typeface="宋体"/>
                        </a:rPr>
                        <a:t>　</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700" b="0" i="0" u="none" strike="noStrike">
                          <a:solidFill>
                            <a:srgbClr val="000000"/>
                          </a:solidFill>
                          <a:latin typeface="宋体"/>
                        </a:rPr>
                        <a:t>农业生产者（超规定限额）</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en-US" altLang="zh-CN" sz="700" b="0" i="0" u="none" strike="noStrike">
                          <a:solidFill>
                            <a:srgbClr val="000000"/>
                          </a:solidFill>
                          <a:latin typeface="宋体"/>
                        </a:rPr>
                        <a:t>0.2</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vMerge="1">
                  <a:txBody>
                    <a:bodyPr/>
                    <a:lstStyle/>
                    <a:p>
                      <a:endParaRPr lang="zh-CN" altLang="en-US"/>
                    </a:p>
                  </a:txBody>
                  <a:tcPr/>
                </a:tc>
                <a:tc>
                  <a:txBody>
                    <a:bodyPr/>
                    <a:lstStyle/>
                    <a:p>
                      <a:pPr algn="l" fontAlgn="ctr"/>
                      <a:r>
                        <a:rPr lang="zh-CN" altLang="en-US" sz="700" b="0" i="0" u="none" strike="noStrike">
                          <a:solidFill>
                            <a:srgbClr val="000000"/>
                          </a:solidFill>
                          <a:latin typeface="宋体"/>
                        </a:rPr>
                        <a:t>　</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700" b="0" i="0" u="none" strike="noStrike">
                          <a:solidFill>
                            <a:srgbClr val="000000"/>
                          </a:solidFill>
                          <a:latin typeface="宋体"/>
                        </a:rPr>
                        <a:t>农村人口生活集中式饮水工程单位</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en-US" altLang="zh-CN" sz="700" b="0" i="0" u="none" strike="noStrike">
                          <a:solidFill>
                            <a:srgbClr val="000000"/>
                          </a:solidFill>
                          <a:latin typeface="宋体"/>
                        </a:rPr>
                        <a:t>0.1</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vMerge="1">
                  <a:txBody>
                    <a:bodyPr/>
                    <a:lstStyle/>
                    <a:p>
                      <a:endParaRPr lang="zh-CN" altLang="en-US"/>
                    </a:p>
                  </a:txBody>
                  <a:tcPr/>
                </a:tc>
                <a:tc rowSpan="4">
                  <a:txBody>
                    <a:bodyPr/>
                    <a:lstStyle/>
                    <a:p>
                      <a:pPr algn="l" fontAlgn="ctr"/>
                      <a:r>
                        <a:rPr lang="zh-CN" altLang="en-US" sz="700" b="0" i="0" u="none" strike="noStrike">
                          <a:solidFill>
                            <a:srgbClr val="000000"/>
                          </a:solidFill>
                          <a:latin typeface="宋体"/>
                        </a:rPr>
                        <a:t>非超采区</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700" b="0" i="0" u="none" strike="noStrike">
                          <a:solidFill>
                            <a:srgbClr val="000000"/>
                          </a:solidFill>
                          <a:latin typeface="宋体"/>
                        </a:rPr>
                        <a:t>特种行业</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700" b="0" i="0" u="none" strike="noStrike">
                          <a:solidFill>
                            <a:srgbClr val="000000"/>
                          </a:solidFill>
                          <a:latin typeface="宋体"/>
                        </a:rPr>
                        <a:t>公共供水管网覆盖内</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6</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4</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l" fontAlgn="ctr"/>
                      <a:r>
                        <a:rPr lang="zh-CN" altLang="en-US" sz="700" b="0" i="0" u="none" strike="noStrike">
                          <a:solidFill>
                            <a:srgbClr val="000000"/>
                          </a:solidFill>
                          <a:latin typeface="宋体"/>
                        </a:rPr>
                        <a:t>公共供水管网覆盖外</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5</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3</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vMerge="1">
                  <a:txBody>
                    <a:bodyPr/>
                    <a:lstStyle/>
                    <a:p>
                      <a:endParaRPr lang="zh-CN" altLang="en-US"/>
                    </a:p>
                  </a:txBody>
                  <a:tcPr/>
                </a:tc>
                <a:tc vMerge="1">
                  <a:txBody>
                    <a:bodyPr/>
                    <a:lstStyle/>
                    <a:p>
                      <a:endParaRPr lang="zh-CN" altLang="en-US"/>
                    </a:p>
                  </a:txBody>
                  <a:tcPr/>
                </a:tc>
                <a:tc rowSpan="2">
                  <a:txBody>
                    <a:bodyPr/>
                    <a:lstStyle/>
                    <a:p>
                      <a:pPr algn="ctr" fontAlgn="ctr"/>
                      <a:r>
                        <a:rPr lang="zh-CN" altLang="en-US" sz="700" b="0" i="0" u="none" strike="noStrike">
                          <a:solidFill>
                            <a:srgbClr val="000000"/>
                          </a:solidFill>
                          <a:latin typeface="宋体"/>
                        </a:rPr>
                        <a:t>其他行业</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700" b="0" i="0" u="none" strike="noStrike">
                          <a:solidFill>
                            <a:srgbClr val="000000"/>
                          </a:solidFill>
                          <a:latin typeface="宋体"/>
                        </a:rPr>
                        <a:t>公共供水管网覆盖内</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2.3</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1.1</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l" fontAlgn="ctr"/>
                      <a:r>
                        <a:rPr lang="zh-CN" altLang="en-US" sz="700" b="0" i="0" u="none" strike="noStrike">
                          <a:solidFill>
                            <a:srgbClr val="000000"/>
                          </a:solidFill>
                          <a:latin typeface="宋体"/>
                        </a:rPr>
                        <a:t>公共供水管网覆盖外</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1.8</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0.9</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vMerge="1">
                  <a:txBody>
                    <a:bodyPr/>
                    <a:lstStyle/>
                    <a:p>
                      <a:endParaRPr lang="zh-CN" altLang="en-US"/>
                    </a:p>
                  </a:txBody>
                  <a:tcPr/>
                </a:tc>
                <a:tc rowSpan="4">
                  <a:txBody>
                    <a:bodyPr/>
                    <a:lstStyle/>
                    <a:p>
                      <a:pPr algn="l" fontAlgn="ctr"/>
                      <a:r>
                        <a:rPr lang="zh-CN" altLang="en-US" sz="700" b="0" i="0" u="none" strike="noStrike">
                          <a:solidFill>
                            <a:srgbClr val="000000"/>
                          </a:solidFill>
                          <a:latin typeface="宋体"/>
                        </a:rPr>
                        <a:t>超采区</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700" b="0" i="0" u="none" strike="noStrike">
                          <a:solidFill>
                            <a:srgbClr val="000000"/>
                          </a:solidFill>
                          <a:latin typeface="宋体"/>
                        </a:rPr>
                        <a:t>特种行业</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700" b="0" i="0" u="none" strike="noStrike">
                          <a:solidFill>
                            <a:srgbClr val="000000"/>
                          </a:solidFill>
                          <a:latin typeface="宋体"/>
                        </a:rPr>
                        <a:t>公共供水管网覆盖内</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12</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8</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l" fontAlgn="ctr"/>
                      <a:r>
                        <a:rPr lang="zh-CN" altLang="en-US" sz="700" b="0" i="0" u="none" strike="noStrike">
                          <a:solidFill>
                            <a:srgbClr val="000000"/>
                          </a:solidFill>
                          <a:latin typeface="宋体"/>
                        </a:rPr>
                        <a:t>公共供水管网覆盖外</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10</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6</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vMerge="1">
                  <a:txBody>
                    <a:bodyPr/>
                    <a:lstStyle/>
                    <a:p>
                      <a:endParaRPr lang="zh-CN" altLang="en-US"/>
                    </a:p>
                  </a:txBody>
                  <a:tcPr/>
                </a:tc>
                <a:tc vMerge="1">
                  <a:txBody>
                    <a:bodyPr/>
                    <a:lstStyle/>
                    <a:p>
                      <a:endParaRPr lang="zh-CN" altLang="en-US"/>
                    </a:p>
                  </a:txBody>
                  <a:tcPr/>
                </a:tc>
                <a:tc rowSpan="2">
                  <a:txBody>
                    <a:bodyPr/>
                    <a:lstStyle/>
                    <a:p>
                      <a:pPr algn="ctr" fontAlgn="ctr"/>
                      <a:r>
                        <a:rPr lang="zh-CN" altLang="en-US" sz="700" b="0" i="0" u="none" strike="noStrike">
                          <a:solidFill>
                            <a:srgbClr val="000000"/>
                          </a:solidFill>
                          <a:latin typeface="宋体"/>
                        </a:rPr>
                        <a:t>其他行业</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700" b="0" i="0" u="none" strike="noStrike">
                          <a:solidFill>
                            <a:srgbClr val="000000"/>
                          </a:solidFill>
                          <a:latin typeface="宋体"/>
                        </a:rPr>
                        <a:t>公共供水管网覆盖内</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4.6</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2.2</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l" fontAlgn="ctr"/>
                      <a:r>
                        <a:rPr lang="zh-CN" altLang="en-US" sz="700" b="0" i="0" u="none" strike="noStrike">
                          <a:solidFill>
                            <a:srgbClr val="000000"/>
                          </a:solidFill>
                          <a:latin typeface="宋体"/>
                        </a:rPr>
                        <a:t>公共供水管网覆盖外</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3.6</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1.8</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vMerge="1">
                  <a:txBody>
                    <a:bodyPr/>
                    <a:lstStyle/>
                    <a:p>
                      <a:endParaRPr lang="zh-CN" altLang="en-US"/>
                    </a:p>
                  </a:txBody>
                  <a:tcPr/>
                </a:tc>
                <a:tc rowSpan="4">
                  <a:txBody>
                    <a:bodyPr/>
                    <a:lstStyle/>
                    <a:p>
                      <a:pPr algn="l" fontAlgn="ctr"/>
                      <a:r>
                        <a:rPr lang="zh-CN" altLang="en-US" sz="700" b="0" i="0" u="none" strike="noStrike">
                          <a:solidFill>
                            <a:srgbClr val="000000"/>
                          </a:solidFill>
                          <a:latin typeface="宋体"/>
                        </a:rPr>
                        <a:t>严重超采区</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CN" altLang="en-US" sz="700" b="0" i="0" u="none" strike="noStrike">
                          <a:solidFill>
                            <a:srgbClr val="000000"/>
                          </a:solidFill>
                          <a:latin typeface="宋体"/>
                        </a:rPr>
                        <a:t>特种行业</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700" b="0" i="0" u="none" strike="noStrike">
                          <a:solidFill>
                            <a:srgbClr val="000000"/>
                          </a:solidFill>
                          <a:latin typeface="宋体"/>
                        </a:rPr>
                        <a:t>公共供水管网覆盖内</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18</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12</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l" fontAlgn="ctr"/>
                      <a:r>
                        <a:rPr lang="zh-CN" altLang="en-US" sz="700" b="0" i="0" u="none" strike="noStrike">
                          <a:solidFill>
                            <a:srgbClr val="000000"/>
                          </a:solidFill>
                          <a:latin typeface="宋体"/>
                        </a:rPr>
                        <a:t>公共供水管网覆盖外</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15</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9</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vMerge="1">
                  <a:txBody>
                    <a:bodyPr/>
                    <a:lstStyle/>
                    <a:p>
                      <a:endParaRPr lang="zh-CN" altLang="en-US"/>
                    </a:p>
                  </a:txBody>
                  <a:tcPr/>
                </a:tc>
                <a:tc vMerge="1">
                  <a:txBody>
                    <a:bodyPr/>
                    <a:lstStyle/>
                    <a:p>
                      <a:endParaRPr lang="zh-CN" altLang="en-US"/>
                    </a:p>
                  </a:txBody>
                  <a:tcPr/>
                </a:tc>
                <a:tc rowSpan="2">
                  <a:txBody>
                    <a:bodyPr/>
                    <a:lstStyle/>
                    <a:p>
                      <a:pPr algn="ctr" fontAlgn="ctr"/>
                      <a:r>
                        <a:rPr lang="zh-CN" altLang="en-US" sz="700" b="0" i="0" u="none" strike="noStrike">
                          <a:solidFill>
                            <a:srgbClr val="000000"/>
                          </a:solidFill>
                          <a:latin typeface="宋体"/>
                        </a:rPr>
                        <a:t>其他行业</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700" b="0" i="0" u="none" strike="noStrike">
                          <a:solidFill>
                            <a:srgbClr val="000000"/>
                          </a:solidFill>
                          <a:latin typeface="宋体"/>
                        </a:rPr>
                        <a:t>公共供水管网覆盖内</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6.9</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3.3</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l" fontAlgn="ctr"/>
                      <a:r>
                        <a:rPr lang="zh-CN" altLang="en-US" sz="700" b="0" i="0" u="none" strike="noStrike">
                          <a:solidFill>
                            <a:srgbClr val="000000"/>
                          </a:solidFill>
                          <a:latin typeface="宋体"/>
                        </a:rPr>
                        <a:t>公共供水管网覆盖外</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5.4</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2.7</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rowSpan="3" gridSpan="2">
                  <a:txBody>
                    <a:bodyPr/>
                    <a:lstStyle/>
                    <a:p>
                      <a:pPr algn="ctr" fontAlgn="ctr"/>
                      <a:r>
                        <a:rPr lang="zh-CN" altLang="en-US" sz="700" b="0" i="0" u="none" strike="noStrike">
                          <a:solidFill>
                            <a:srgbClr val="000000"/>
                          </a:solidFill>
                          <a:latin typeface="宋体"/>
                        </a:rPr>
                        <a:t>城镇公共供水</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lang="zh-CN" altLang="en-US"/>
                    </a:p>
                  </a:txBody>
                  <a:tcPr/>
                </a:tc>
                <a:tc rowSpan="3">
                  <a:txBody>
                    <a:bodyPr/>
                    <a:lstStyle/>
                    <a:p>
                      <a:pPr algn="ctr" fontAlgn="ctr"/>
                      <a:r>
                        <a:rPr lang="zh-CN" altLang="en-US" sz="700" b="0" i="0" u="none" strike="noStrike">
                          <a:solidFill>
                            <a:srgbClr val="000000"/>
                          </a:solidFill>
                          <a:latin typeface="宋体"/>
                        </a:rPr>
                        <a:t>城镇公共供水企业</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700" b="0" i="0" u="none" strike="noStrike">
                          <a:solidFill>
                            <a:srgbClr val="000000"/>
                          </a:solidFill>
                          <a:latin typeface="宋体"/>
                        </a:rPr>
                        <a:t>居民</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700" b="0" i="0" u="none" strike="noStrike">
                          <a:solidFill>
                            <a:srgbClr val="000000"/>
                          </a:solidFill>
                          <a:latin typeface="宋体"/>
                        </a:rPr>
                        <a:t>0.35</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gridSpan="2" vMerge="1">
                  <a:txBody>
                    <a:bodyPr/>
                    <a:lstStyle/>
                    <a:p>
                      <a:endParaRPr lang="zh-CN" altLang="en-US"/>
                    </a:p>
                  </a:txBody>
                  <a:tcPr/>
                </a:tc>
                <a:tc hMerge="1" vMerge="1">
                  <a:txBody>
                    <a:bodyPr/>
                    <a:lstStyle/>
                    <a:p>
                      <a:endParaRPr lang="zh-CN" altLang="en-US"/>
                    </a:p>
                  </a:txBody>
                  <a:tcPr/>
                </a:tc>
                <a:tc vMerge="1">
                  <a:txBody>
                    <a:bodyPr/>
                    <a:lstStyle/>
                    <a:p>
                      <a:endParaRPr lang="zh-CN" altLang="en-US"/>
                    </a:p>
                  </a:txBody>
                  <a:tcPr/>
                </a:tc>
                <a:tc>
                  <a:txBody>
                    <a:bodyPr/>
                    <a:lstStyle/>
                    <a:p>
                      <a:pPr algn="l" fontAlgn="ctr"/>
                      <a:r>
                        <a:rPr lang="zh-CN" altLang="en-US" sz="700" b="0" i="0" u="none" strike="noStrike">
                          <a:solidFill>
                            <a:srgbClr val="000000"/>
                          </a:solidFill>
                          <a:latin typeface="宋体"/>
                        </a:rPr>
                        <a:t>特种行业</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700" b="0" i="0" u="none" strike="noStrike">
                          <a:solidFill>
                            <a:srgbClr val="000000"/>
                          </a:solidFill>
                          <a:latin typeface="宋体"/>
                        </a:rPr>
                        <a:t>2</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gridSpan="2" vMerge="1">
                  <a:txBody>
                    <a:bodyPr/>
                    <a:lstStyle/>
                    <a:p>
                      <a:endParaRPr lang="zh-CN" altLang="en-US"/>
                    </a:p>
                  </a:txBody>
                  <a:tcPr/>
                </a:tc>
                <a:tc hMerge="1" vMerge="1">
                  <a:txBody>
                    <a:bodyPr/>
                    <a:lstStyle/>
                    <a:p>
                      <a:endParaRPr lang="zh-CN" altLang="en-US"/>
                    </a:p>
                  </a:txBody>
                  <a:tcPr/>
                </a:tc>
                <a:tc vMerge="1">
                  <a:txBody>
                    <a:bodyPr/>
                    <a:lstStyle/>
                    <a:p>
                      <a:endParaRPr lang="zh-CN" altLang="en-US"/>
                    </a:p>
                  </a:txBody>
                  <a:tcPr/>
                </a:tc>
                <a:tc>
                  <a:txBody>
                    <a:bodyPr/>
                    <a:lstStyle/>
                    <a:p>
                      <a:pPr algn="l" fontAlgn="ctr"/>
                      <a:r>
                        <a:rPr lang="zh-CN" altLang="en-US" sz="700" b="0" i="0" u="none" strike="noStrike">
                          <a:solidFill>
                            <a:srgbClr val="000000"/>
                          </a:solidFill>
                          <a:latin typeface="宋体"/>
                        </a:rPr>
                        <a:t>其他行业</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700" b="0" i="0" u="none" strike="noStrike">
                          <a:solidFill>
                            <a:srgbClr val="000000"/>
                          </a:solidFill>
                          <a:latin typeface="宋体"/>
                        </a:rPr>
                        <a:t>0.4</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rowSpan="4" gridSpan="2">
                  <a:txBody>
                    <a:bodyPr/>
                    <a:lstStyle/>
                    <a:p>
                      <a:pPr algn="ctr" fontAlgn="ctr"/>
                      <a:r>
                        <a:rPr lang="zh-CN" altLang="en-US" sz="700" b="0" i="0" u="none" strike="noStrike">
                          <a:solidFill>
                            <a:srgbClr val="000000"/>
                          </a:solidFill>
                          <a:latin typeface="宋体"/>
                        </a:rPr>
                        <a:t>其他用水</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hMerge="1">
                  <a:txBody>
                    <a:bodyPr/>
                    <a:lstStyle/>
                    <a:p>
                      <a:endParaRPr lang="zh-CN" altLang="en-US"/>
                    </a:p>
                  </a:txBody>
                  <a:tcPr/>
                </a:tc>
                <a:tc gridSpan="2">
                  <a:txBody>
                    <a:bodyPr/>
                    <a:lstStyle/>
                    <a:p>
                      <a:pPr algn="ctr" fontAlgn="ctr"/>
                      <a:r>
                        <a:rPr lang="zh-CN" altLang="en-US" sz="700" b="0" i="0" u="none" strike="noStrike">
                          <a:solidFill>
                            <a:srgbClr val="000000"/>
                          </a:solidFill>
                          <a:latin typeface="宋体"/>
                        </a:rPr>
                        <a:t>水力发电企业（元</a:t>
                      </a:r>
                      <a:r>
                        <a:rPr lang="en-US" altLang="zh-CN" sz="700" b="0" i="0" u="none" strike="noStrike">
                          <a:solidFill>
                            <a:srgbClr val="000000"/>
                          </a:solidFill>
                          <a:latin typeface="宋体"/>
                        </a:rPr>
                        <a:t>/</a:t>
                      </a:r>
                      <a:r>
                        <a:rPr lang="zh-CN" altLang="en-US" sz="700" b="0" i="0" u="none" strike="noStrike">
                          <a:solidFill>
                            <a:srgbClr val="000000"/>
                          </a:solidFill>
                          <a:latin typeface="宋体"/>
                        </a:rPr>
                        <a:t>千瓦时）</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en-US" altLang="zh-CN" sz="700" b="0" i="0" u="none" strike="noStrike">
                          <a:solidFill>
                            <a:srgbClr val="000000"/>
                          </a:solidFill>
                          <a:latin typeface="宋体"/>
                        </a:rPr>
                        <a:t>0.005</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gridSpan="2" vMerge="1">
                  <a:txBody>
                    <a:bodyPr/>
                    <a:lstStyle/>
                    <a:p>
                      <a:endParaRPr lang="zh-CN" altLang="en-US"/>
                    </a:p>
                  </a:txBody>
                  <a:tcPr/>
                </a:tc>
                <a:tc hMerge="1" vMerge="1">
                  <a:txBody>
                    <a:bodyPr/>
                    <a:lstStyle/>
                    <a:p>
                      <a:endParaRPr lang="zh-CN" altLang="en-US"/>
                    </a:p>
                  </a:txBody>
                  <a:tcPr/>
                </a:tc>
                <a:tc gridSpan="2">
                  <a:txBody>
                    <a:bodyPr/>
                    <a:lstStyle/>
                    <a:p>
                      <a:pPr algn="ctr" fontAlgn="ctr"/>
                      <a:r>
                        <a:rPr lang="zh-CN" altLang="en-US" sz="700" b="0" i="0" u="none" strike="noStrike">
                          <a:solidFill>
                            <a:srgbClr val="000000"/>
                          </a:solidFill>
                          <a:latin typeface="宋体"/>
                        </a:rPr>
                        <a:t>火力发电贯流式冷却用水企业（元</a:t>
                      </a:r>
                      <a:r>
                        <a:rPr lang="en-US" altLang="zh-CN" sz="700" b="0" i="0" u="none" strike="noStrike">
                          <a:solidFill>
                            <a:srgbClr val="000000"/>
                          </a:solidFill>
                          <a:latin typeface="宋体"/>
                        </a:rPr>
                        <a:t>/</a:t>
                      </a:r>
                      <a:r>
                        <a:rPr lang="zh-CN" altLang="en-US" sz="700" b="0" i="0" u="none" strike="noStrike">
                          <a:solidFill>
                            <a:srgbClr val="000000"/>
                          </a:solidFill>
                          <a:latin typeface="宋体"/>
                        </a:rPr>
                        <a:t>千瓦时）</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en-US" altLang="zh-CN" sz="700" b="0" i="0" u="none" strike="noStrike">
                          <a:solidFill>
                            <a:srgbClr val="000000"/>
                          </a:solidFill>
                          <a:latin typeface="宋体"/>
                        </a:rPr>
                        <a:t>0.0007</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5306">
                <a:tc gridSpan="2" vMerge="1">
                  <a:txBody>
                    <a:bodyPr/>
                    <a:lstStyle/>
                    <a:p>
                      <a:endParaRPr lang="zh-CN" altLang="en-US"/>
                    </a:p>
                  </a:txBody>
                  <a:tcPr/>
                </a:tc>
                <a:tc hMerge="1" vMerge="1">
                  <a:txBody>
                    <a:bodyPr/>
                    <a:lstStyle/>
                    <a:p>
                      <a:endParaRPr lang="zh-CN" altLang="en-US"/>
                    </a:p>
                  </a:txBody>
                  <a:tcPr/>
                </a:tc>
                <a:tc gridSpan="2">
                  <a:txBody>
                    <a:bodyPr/>
                    <a:lstStyle/>
                    <a:p>
                      <a:pPr algn="ctr" fontAlgn="ctr"/>
                      <a:r>
                        <a:rPr lang="zh-CN" altLang="en-US" sz="700" b="0" i="0" u="none" strike="noStrike">
                          <a:solidFill>
                            <a:srgbClr val="000000"/>
                          </a:solidFill>
                          <a:latin typeface="宋体"/>
                        </a:rPr>
                        <a:t>回收利用疏干排水的单位和个人</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en-US" altLang="zh-CN" sz="700" b="0" i="0" u="none" strike="noStrike">
                          <a:solidFill>
                            <a:srgbClr val="000000"/>
                          </a:solidFill>
                          <a:latin typeface="宋体"/>
                        </a:rPr>
                        <a:t>0.3</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0.3</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gridSpan="2" vMerge="1">
                  <a:txBody>
                    <a:bodyPr/>
                    <a:lstStyle/>
                    <a:p>
                      <a:endParaRPr lang="zh-CN" altLang="en-US"/>
                    </a:p>
                  </a:txBody>
                  <a:tcPr/>
                </a:tc>
                <a:tc hMerge="1" vMerge="1">
                  <a:txBody>
                    <a:bodyPr/>
                    <a:lstStyle/>
                    <a:p>
                      <a:endParaRPr lang="zh-CN" altLang="en-US"/>
                    </a:p>
                  </a:txBody>
                  <a:tcPr/>
                </a:tc>
                <a:tc gridSpan="2">
                  <a:txBody>
                    <a:bodyPr/>
                    <a:lstStyle/>
                    <a:p>
                      <a:pPr algn="ctr" fontAlgn="ctr"/>
                      <a:r>
                        <a:rPr lang="zh-CN" altLang="en-US" sz="700" b="0" i="0" u="none" strike="noStrike">
                          <a:solidFill>
                            <a:srgbClr val="000000"/>
                          </a:solidFill>
                          <a:latin typeface="宋体"/>
                        </a:rPr>
                        <a:t>地源热泵使用者</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en-US" altLang="zh-CN" sz="700" b="0" i="0" u="none" strike="noStrike">
                          <a:solidFill>
                            <a:srgbClr val="000000"/>
                          </a:solidFill>
                          <a:latin typeface="宋体"/>
                        </a:rPr>
                        <a:t>0.15</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700" b="0" i="0" u="none" strike="noStrike">
                          <a:solidFill>
                            <a:srgbClr val="000000"/>
                          </a:solidFill>
                          <a:latin typeface="宋体"/>
                        </a:rPr>
                        <a:t>0.1</a:t>
                      </a:r>
                    </a:p>
                  </a:txBody>
                  <a:tcPr marL="6445" marR="6445" marT="64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5306">
                <a:tc>
                  <a:txBody>
                    <a:bodyPr/>
                    <a:lstStyle/>
                    <a:p>
                      <a:pPr algn="l" fontAlgn="ctr"/>
                      <a:r>
                        <a:rPr lang="zh-CN" altLang="en-US" sz="700" b="0" i="0" u="none" strike="noStrike">
                          <a:solidFill>
                            <a:srgbClr val="000000"/>
                          </a:solidFill>
                          <a:latin typeface="宋体"/>
                        </a:rPr>
                        <a:t>备注：</a:t>
                      </a:r>
                    </a:p>
                  </a:txBody>
                  <a:tcPr marL="6445" marR="6445" marT="6445" marB="0" anchor="ctr">
                    <a:lnL>
                      <a:noFill/>
                    </a:lnL>
                    <a:lnR>
                      <a:noFill/>
                    </a:lnR>
                    <a:lnT w="6350" cap="flat" cmpd="sng" algn="ctr">
                      <a:solidFill>
                        <a:srgbClr val="000000"/>
                      </a:solidFill>
                      <a:prstDash val="solid"/>
                      <a:round/>
                      <a:headEnd type="none" w="med" len="med"/>
                      <a:tailEnd type="none" w="med" len="med"/>
                    </a:lnT>
                    <a:lnB>
                      <a:noFill/>
                    </a:lnB>
                  </a:tcPr>
                </a:tc>
                <a:tc gridSpan="2">
                  <a:txBody>
                    <a:bodyPr/>
                    <a:lstStyle/>
                    <a:p>
                      <a:pPr algn="l" fontAlgn="ctr"/>
                      <a:r>
                        <a:rPr lang="zh-CN" altLang="en-US" sz="700" b="0" i="0" u="none" strike="noStrike">
                          <a:solidFill>
                            <a:srgbClr val="000000"/>
                          </a:solidFill>
                          <a:latin typeface="宋体"/>
                        </a:rPr>
                        <a:t>表中的“其他行业”，包括个人。</a:t>
                      </a:r>
                    </a:p>
                  </a:txBody>
                  <a:tcPr marL="6445" marR="6445" marT="6445"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zh-CN" altLang="en-US"/>
                    </a:p>
                  </a:txBody>
                  <a:tcPr/>
                </a:tc>
                <a:tc>
                  <a:txBody>
                    <a:bodyPr/>
                    <a:lstStyle/>
                    <a:p>
                      <a:pPr algn="l" fontAlgn="ctr"/>
                      <a:endParaRPr lang="zh-CN" altLang="en-US" sz="700" b="0" i="0" u="none" strike="noStrike">
                        <a:solidFill>
                          <a:srgbClr val="000000"/>
                        </a:solidFill>
                        <a:latin typeface="宋体"/>
                      </a:endParaRPr>
                    </a:p>
                  </a:txBody>
                  <a:tcPr marL="6445" marR="6445" marT="644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700" b="0" i="0" u="none" strike="noStrike">
                        <a:solidFill>
                          <a:srgbClr val="000000"/>
                        </a:solidFill>
                        <a:latin typeface="宋体"/>
                      </a:endParaRPr>
                    </a:p>
                  </a:txBody>
                  <a:tcPr marL="6445" marR="6445" marT="644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CN" altLang="en-US" sz="700" b="0" i="0" u="none" strike="noStrike" dirty="0">
                        <a:solidFill>
                          <a:srgbClr val="000000"/>
                        </a:solidFill>
                        <a:latin typeface="宋体"/>
                      </a:endParaRPr>
                    </a:p>
                  </a:txBody>
                  <a:tcPr marL="6445" marR="6445" marT="6445" marB="0" anchor="ctr">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Tree>
  </p:cSld>
  <p:clrMapOvr>
    <a:masterClrMapping/>
  </p:clrMapOvr>
  <p:transition>
    <p:wedg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（四）计征方法和计税依据</a:t>
            </a:r>
            <a:endParaRPr lang="en-US" altLang="zh-CN" sz="2400" b="1" dirty="0" smtClean="0">
              <a:latin typeface="+mn-ea"/>
            </a:endParaRPr>
          </a:p>
          <a:p>
            <a:endParaRPr lang="zh-CN" altLang="en-US" sz="2400" dirty="0" smtClean="0">
              <a:latin typeface="+mn-ea"/>
            </a:endParaRPr>
          </a:p>
          <a:p>
            <a:r>
              <a:rPr lang="en-US" altLang="zh-CN" sz="2400" dirty="0" smtClean="0">
                <a:latin typeface="+mn-ea"/>
              </a:rPr>
              <a:t>1.</a:t>
            </a:r>
            <a:r>
              <a:rPr lang="zh-CN" altLang="en-US" sz="2400" dirty="0" smtClean="0">
                <a:latin typeface="+mn-ea"/>
              </a:rPr>
              <a:t>计征方法</a:t>
            </a:r>
            <a:endParaRPr lang="en-US" altLang="zh-CN" sz="2400" dirty="0" smtClean="0">
              <a:latin typeface="+mn-ea"/>
            </a:endParaRPr>
          </a:p>
          <a:p>
            <a:endParaRPr lang="zh-CN" altLang="en-US" sz="2400" dirty="0" smtClean="0">
              <a:latin typeface="+mn-ea"/>
            </a:endParaRPr>
          </a:p>
          <a:p>
            <a:r>
              <a:rPr lang="zh-CN" altLang="en-US" sz="2400" dirty="0" smtClean="0">
                <a:latin typeface="+mn-ea"/>
              </a:rPr>
              <a:t>水资源的价格形成机制有别于一般的矿产资源。总体看，水资源价格的市场化程度较低。城镇公共供水价格属于政府定价项目，价格调整需要公开听证。同时，自备水源取水后直接使用，难以确定价格。综合考虑上述情况，为使税制、征管尽可能合理、简便，水资源税延续了原水资源费从量定额方法计征。</a:t>
            </a: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（四）计征方法和计税依据</a:t>
            </a:r>
            <a:endParaRPr lang="en-US" altLang="zh-CN" sz="2400" b="1" dirty="0" smtClean="0">
              <a:latin typeface="+mn-ea"/>
            </a:endParaRPr>
          </a:p>
          <a:p>
            <a:endParaRPr lang="zh-CN" altLang="en-US" sz="2400" dirty="0" smtClean="0">
              <a:latin typeface="+mn-ea"/>
            </a:endParaRPr>
          </a:p>
          <a:p>
            <a:r>
              <a:rPr lang="en-US" altLang="zh-CN" sz="2000" dirty="0" smtClean="0">
                <a:latin typeface="+mn-ea"/>
              </a:rPr>
              <a:t>2.</a:t>
            </a:r>
            <a:r>
              <a:rPr lang="zh-CN" altLang="en-US" sz="2000" dirty="0" smtClean="0">
                <a:latin typeface="+mn-ea"/>
              </a:rPr>
              <a:t>计税依据</a:t>
            </a:r>
            <a:endParaRPr lang="en-US" altLang="zh-CN" sz="2000" dirty="0" smtClean="0">
              <a:latin typeface="+mn-ea"/>
            </a:endParaRPr>
          </a:p>
          <a:p>
            <a:r>
              <a:rPr lang="zh-CN" altLang="en-US" sz="2000" dirty="0" smtClean="0">
                <a:latin typeface="+mn-ea"/>
              </a:rPr>
              <a:t>（</a:t>
            </a:r>
            <a:r>
              <a:rPr lang="en-US" altLang="zh-CN" sz="2000" dirty="0" smtClean="0">
                <a:latin typeface="+mn-ea"/>
              </a:rPr>
              <a:t>1</a:t>
            </a:r>
            <a:r>
              <a:rPr lang="zh-CN" altLang="en-US" sz="2000" dirty="0" smtClean="0">
                <a:latin typeface="+mn-ea"/>
              </a:rPr>
              <a:t>）水资源税实行从量计征，其计税依据为纳税人的实际取用水量。</a:t>
            </a:r>
          </a:p>
          <a:p>
            <a:r>
              <a:rPr lang="zh-CN" altLang="en-US" sz="2000" dirty="0" smtClean="0">
                <a:latin typeface="+mn-ea"/>
              </a:rPr>
              <a:t>水资源税应纳税额计算公式：</a:t>
            </a:r>
          </a:p>
          <a:p>
            <a:r>
              <a:rPr lang="zh-CN" altLang="en-US" sz="2000" dirty="0" smtClean="0">
                <a:latin typeface="+mn-ea"/>
              </a:rPr>
              <a:t>应纳税额</a:t>
            </a:r>
            <a:r>
              <a:rPr lang="en-US" altLang="zh-CN" sz="2000" dirty="0" smtClean="0">
                <a:latin typeface="+mn-ea"/>
              </a:rPr>
              <a:t>=</a:t>
            </a:r>
            <a:r>
              <a:rPr lang="zh-CN" altLang="en-US" sz="2000" dirty="0" smtClean="0">
                <a:latin typeface="+mn-ea"/>
              </a:rPr>
              <a:t>适用税额标准</a:t>
            </a:r>
            <a:r>
              <a:rPr lang="en-US" altLang="zh-CN" sz="2000" dirty="0" smtClean="0">
                <a:latin typeface="+mn-ea"/>
              </a:rPr>
              <a:t>×</a:t>
            </a:r>
            <a:r>
              <a:rPr lang="zh-CN" altLang="en-US" sz="2000" dirty="0" smtClean="0">
                <a:latin typeface="+mn-ea"/>
              </a:rPr>
              <a:t>实际取用水量。</a:t>
            </a:r>
          </a:p>
          <a:p>
            <a:r>
              <a:rPr lang="zh-CN" altLang="en-US" sz="2000" dirty="0" smtClean="0"/>
              <a:t>城镇公共供水企业、农村生活集中式供水工程管理机构，以实际销售水量为水资源税计税数量。</a:t>
            </a:r>
          </a:p>
          <a:p>
            <a:r>
              <a:rPr lang="zh-CN" altLang="en-US" sz="2000" dirty="0" smtClean="0"/>
              <a:t>应纳税额计算公式：应纳税额</a:t>
            </a:r>
            <a:r>
              <a:rPr lang="en-US" altLang="zh-CN" sz="2000" dirty="0" smtClean="0"/>
              <a:t>=</a:t>
            </a:r>
            <a:r>
              <a:rPr lang="zh-CN" altLang="en-US" sz="2000" dirty="0" smtClean="0"/>
              <a:t>适用税额标准</a:t>
            </a:r>
            <a:r>
              <a:rPr lang="en-US" altLang="zh-CN" sz="2000" dirty="0" smtClean="0"/>
              <a:t>×</a:t>
            </a:r>
            <a:r>
              <a:rPr lang="zh-CN" altLang="en-US" sz="2000" dirty="0" smtClean="0"/>
              <a:t>实际销售水量。</a:t>
            </a:r>
          </a:p>
          <a:p>
            <a:r>
              <a:rPr lang="zh-CN" altLang="en-US" sz="2000" dirty="0" smtClean="0">
                <a:latin typeface="+mn-ea"/>
              </a:rPr>
              <a:t>（</a:t>
            </a:r>
            <a:r>
              <a:rPr lang="en-US" altLang="zh-CN" sz="2000" dirty="0" smtClean="0">
                <a:latin typeface="+mn-ea"/>
              </a:rPr>
              <a:t>2</a:t>
            </a:r>
            <a:r>
              <a:rPr lang="zh-CN" altLang="en-US" sz="2000" dirty="0" smtClean="0">
                <a:latin typeface="+mn-ea"/>
              </a:rPr>
              <a:t>）水力发电取用水和火力发电贯流式冷却取用水水资源税应按照实际发电量计征。</a:t>
            </a:r>
          </a:p>
          <a:p>
            <a:r>
              <a:rPr lang="zh-CN" altLang="en-US" sz="2000" dirty="0" smtClean="0">
                <a:latin typeface="+mn-ea"/>
              </a:rPr>
              <a:t>应纳税额计算公式：应纳税额</a:t>
            </a:r>
            <a:r>
              <a:rPr lang="en-US" altLang="zh-CN" sz="2000" dirty="0" smtClean="0">
                <a:latin typeface="+mn-ea"/>
              </a:rPr>
              <a:t>=</a:t>
            </a:r>
            <a:r>
              <a:rPr lang="zh-CN" altLang="en-US" sz="2000" dirty="0" smtClean="0">
                <a:latin typeface="+mn-ea"/>
              </a:rPr>
              <a:t>适用税额标准</a:t>
            </a:r>
            <a:r>
              <a:rPr lang="en-US" altLang="zh-CN" sz="2000" dirty="0" smtClean="0">
                <a:latin typeface="+mn-ea"/>
              </a:rPr>
              <a:t>×</a:t>
            </a:r>
            <a:r>
              <a:rPr lang="zh-CN" altLang="en-US" sz="2000" dirty="0" smtClean="0">
                <a:latin typeface="+mn-ea"/>
              </a:rPr>
              <a:t>实际发电量</a:t>
            </a:r>
            <a:endParaRPr lang="en-US" altLang="zh-CN" sz="2000" dirty="0" smtClean="0">
              <a:latin typeface="+mn-ea"/>
            </a:endParaRPr>
          </a:p>
          <a:p>
            <a:r>
              <a:rPr lang="zh-CN" altLang="en-US" sz="2000" dirty="0" smtClean="0"/>
              <a:t>火力发电贯流式冷却取用水，是指发火力发电企业从江河、湖泊（含水库）等水源取水，并对机组冷却后将水直接排入水源的取用水方式。</a:t>
            </a:r>
          </a:p>
          <a:p>
            <a:endParaRPr lang="en-US" altLang="zh-CN" sz="2000" dirty="0" smtClean="0">
              <a:latin typeface="+mn-ea"/>
            </a:endParaRPr>
          </a:p>
          <a:p>
            <a:endParaRPr lang="en-US" altLang="zh-CN" sz="2000" dirty="0" smtClean="0">
              <a:latin typeface="+mn-ea"/>
            </a:endParaRPr>
          </a:p>
          <a:p>
            <a:endParaRPr lang="en-US" altLang="zh-CN" sz="2000" dirty="0" smtClean="0">
              <a:latin typeface="+mn-ea"/>
            </a:endParaRPr>
          </a:p>
          <a:p>
            <a:endParaRPr lang="zh-CN" altLang="en-US" sz="2000" dirty="0" smtClean="0">
              <a:latin typeface="+mn-ea"/>
            </a:endParaRP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（四）计征方法和计税依据</a:t>
            </a:r>
            <a:endParaRPr lang="en-US" altLang="zh-CN" sz="2400" b="1" dirty="0" smtClean="0">
              <a:latin typeface="+mn-ea"/>
            </a:endParaRPr>
          </a:p>
          <a:p>
            <a:endParaRPr lang="zh-CN" altLang="en-US" sz="2400" dirty="0" smtClean="0">
              <a:latin typeface="+mn-ea"/>
            </a:endParaRPr>
          </a:p>
          <a:p>
            <a:r>
              <a:rPr lang="en-US" altLang="zh-CN" sz="2000" dirty="0" smtClean="0">
                <a:latin typeface="+mn-ea"/>
              </a:rPr>
              <a:t>2.</a:t>
            </a:r>
            <a:r>
              <a:rPr lang="zh-CN" altLang="en-US" sz="2000" dirty="0" smtClean="0">
                <a:latin typeface="+mn-ea"/>
              </a:rPr>
              <a:t>计税依据</a:t>
            </a:r>
            <a:endParaRPr lang="en-US" altLang="zh-CN" sz="2000" dirty="0" smtClean="0">
              <a:latin typeface="+mn-ea"/>
            </a:endParaRPr>
          </a:p>
          <a:p>
            <a:endParaRPr lang="zh-CN" altLang="en-US" sz="2000" dirty="0" smtClean="0">
              <a:latin typeface="+mn-ea"/>
            </a:endParaRPr>
          </a:p>
          <a:p>
            <a:r>
              <a:rPr lang="zh-CN" altLang="en-US" sz="2000" dirty="0" smtClean="0">
                <a:latin typeface="+mn-ea"/>
              </a:rPr>
              <a:t>（</a:t>
            </a:r>
            <a:r>
              <a:rPr lang="en-US" altLang="zh-CN" sz="2000" dirty="0" smtClean="0">
                <a:latin typeface="+mn-ea"/>
              </a:rPr>
              <a:t>3</a:t>
            </a:r>
            <a:r>
              <a:rPr lang="zh-CN" altLang="en-US" sz="2000" dirty="0" smtClean="0">
                <a:latin typeface="+mn-ea"/>
              </a:rPr>
              <a:t>）</a:t>
            </a:r>
            <a:r>
              <a:rPr lang="zh-CN" altLang="en-US" sz="2000" dirty="0" smtClean="0"/>
              <a:t>火力发电循环式冷却取用水水资源税应按照实际取用水量计征。</a:t>
            </a:r>
          </a:p>
          <a:p>
            <a:r>
              <a:rPr lang="zh-CN" altLang="en-US" sz="2000" dirty="0" smtClean="0"/>
              <a:t>应纳税额计算公式：应纳税额</a:t>
            </a:r>
            <a:r>
              <a:rPr lang="en-US" sz="2000" dirty="0" smtClean="0"/>
              <a:t>=</a:t>
            </a:r>
            <a:r>
              <a:rPr lang="zh-CN" altLang="en-US" sz="2000" dirty="0" smtClean="0"/>
              <a:t>适用税额标准</a:t>
            </a:r>
            <a:r>
              <a:rPr lang="en-US" altLang="zh-CN" sz="2000" dirty="0" smtClean="0"/>
              <a:t>×</a:t>
            </a:r>
            <a:r>
              <a:rPr lang="zh-CN" altLang="en-US" sz="2000" dirty="0" smtClean="0"/>
              <a:t>实际取水量。</a:t>
            </a:r>
            <a:endParaRPr lang="en-US" altLang="zh-CN" sz="2000" dirty="0" smtClean="0"/>
          </a:p>
          <a:p>
            <a:r>
              <a:rPr lang="zh-CN" altLang="en-US" sz="2000" dirty="0" smtClean="0"/>
              <a:t>火力发电循环式冷却取用水，是指火力发电企业从江河、湖泊（含水库）、地下取水并引入自建冷却水塔，对机组冷却后返回冷却水塔循环利用的取用水方式，适用“地表水</a:t>
            </a:r>
            <a:r>
              <a:rPr lang="en-US" sz="2000" dirty="0" smtClean="0"/>
              <a:t>-</a:t>
            </a:r>
            <a:r>
              <a:rPr lang="zh-CN" altLang="en-US" sz="2000" dirty="0" smtClean="0"/>
              <a:t>其他行业”或者“地下水</a:t>
            </a:r>
            <a:r>
              <a:rPr lang="en-US" sz="2000" dirty="0" smtClean="0"/>
              <a:t>-</a:t>
            </a:r>
            <a:r>
              <a:rPr lang="zh-CN" altLang="en-US" sz="2000" dirty="0" smtClean="0"/>
              <a:t>其他行业”的税额标准计征水资源税。</a:t>
            </a:r>
          </a:p>
          <a:p>
            <a:endParaRPr lang="zh-CN" altLang="en-US" sz="2000" dirty="0" smtClean="0">
              <a:latin typeface="+mn-ea"/>
            </a:endParaRPr>
          </a:p>
          <a:p>
            <a:r>
              <a:rPr lang="zh-CN" altLang="en-US" sz="2000" dirty="0" smtClean="0"/>
              <a:t>（</a:t>
            </a:r>
            <a:r>
              <a:rPr lang="en-US" altLang="zh-CN" sz="2000" dirty="0" smtClean="0"/>
              <a:t>4)</a:t>
            </a:r>
            <a:r>
              <a:rPr lang="zh-CN" altLang="en-US" sz="2000" dirty="0" smtClean="0"/>
              <a:t>对疏干排水按排水量征收水资源税。</a:t>
            </a:r>
          </a:p>
          <a:p>
            <a:r>
              <a:rPr lang="zh-CN" altLang="en-US" sz="2000" dirty="0" smtClean="0"/>
              <a:t>应纳税额计算公式：应纳税额</a:t>
            </a:r>
            <a:r>
              <a:rPr lang="en-US" sz="2000" dirty="0" smtClean="0"/>
              <a:t>=</a:t>
            </a:r>
            <a:r>
              <a:rPr lang="zh-CN" altLang="en-US" sz="2000" dirty="0" smtClean="0"/>
              <a:t>适用税额标准</a:t>
            </a:r>
            <a:r>
              <a:rPr lang="en-US" altLang="zh-CN" sz="2000" dirty="0" smtClean="0"/>
              <a:t>×</a:t>
            </a:r>
            <a:r>
              <a:rPr lang="zh-CN" altLang="en-US" sz="2000" dirty="0" smtClean="0"/>
              <a:t>排水量。</a:t>
            </a:r>
          </a:p>
          <a:p>
            <a:r>
              <a:rPr lang="zh-CN" altLang="en-US" sz="2000" dirty="0" smtClean="0"/>
              <a:t>其他取用水，按照实际取用水量计征。</a:t>
            </a:r>
          </a:p>
          <a:p>
            <a:r>
              <a:rPr lang="zh-CN" altLang="en-US" sz="2000" dirty="0" smtClean="0"/>
              <a:t>应纳税额计算公式：应纳税额</a:t>
            </a:r>
            <a:r>
              <a:rPr lang="en-US" sz="2000" dirty="0" smtClean="0"/>
              <a:t>=</a:t>
            </a:r>
            <a:r>
              <a:rPr lang="zh-CN" altLang="en-US" sz="2000" dirty="0" smtClean="0"/>
              <a:t>适用税额标准</a:t>
            </a:r>
            <a:r>
              <a:rPr lang="en-US" altLang="zh-CN" sz="2000" dirty="0" smtClean="0"/>
              <a:t>×</a:t>
            </a:r>
            <a:r>
              <a:rPr lang="zh-CN" altLang="en-US" sz="2000" dirty="0" smtClean="0"/>
              <a:t>实际取用水量。</a:t>
            </a:r>
            <a:endParaRPr lang="en-US" altLang="zh-CN" sz="2000" dirty="0" smtClean="0"/>
          </a:p>
          <a:p>
            <a:r>
              <a:rPr lang="zh-CN" altLang="en-US" sz="2000" dirty="0" smtClean="0"/>
              <a:t>疏干排水是指在采矿和工程建设过程中破坏地下水层、发生地下涌水的行为。疏干排水直接外排的，适用“地下水</a:t>
            </a:r>
            <a:r>
              <a:rPr lang="en-US" sz="2000" dirty="0" smtClean="0"/>
              <a:t>-</a:t>
            </a:r>
            <a:r>
              <a:rPr lang="zh-CN" altLang="en-US" sz="2000" dirty="0" smtClean="0"/>
              <a:t>其他行业”的税额计征水资源税。</a:t>
            </a:r>
          </a:p>
          <a:p>
            <a:endParaRPr lang="zh-CN" altLang="en-US" sz="2000" dirty="0" smtClean="0"/>
          </a:p>
          <a:p>
            <a:endParaRPr lang="zh-CN" altLang="en-US" sz="2000" dirty="0" smtClean="0">
              <a:latin typeface="+mn-ea"/>
            </a:endParaRP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pic>
        <p:nvPicPr>
          <p:cNvPr id="18" name="Picture 2" descr="H:\图片1.png"/>
          <p:cNvPicPr>
            <a:picLocks noChangeAspect="1" noChangeArrowheads="1"/>
          </p:cNvPicPr>
          <p:nvPr/>
        </p:nvPicPr>
        <p:blipFill>
          <a:blip r:embed="rId6" cstate="print"/>
          <a:srcRect/>
          <a:stretch>
            <a:fillRect/>
          </a:stretch>
        </p:blipFill>
        <p:spPr bwMode="auto">
          <a:xfrm flipH="1">
            <a:off x="8103152" y="5286388"/>
            <a:ext cx="1040848" cy="1095372"/>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928670"/>
            <a:ext cx="6929486" cy="560795"/>
          </a:xfrm>
          <a:prstGeom prst="rect">
            <a:avLst/>
          </a:prstGeom>
        </p:spPr>
        <p:txBody>
          <a:bodyPr wrap="square">
            <a:spAutoFit/>
          </a:bodyPr>
          <a:lstStyle/>
          <a:p>
            <a:pPr>
              <a:lnSpc>
                <a:spcPct val="120000"/>
              </a:lnSpc>
              <a:buFont typeface="Wingdings 3" pitchFamily="18" charset="2"/>
              <a:buNone/>
            </a:pPr>
            <a:r>
              <a:rPr lang="zh-CN" altLang="en-US" sz="2800" b="1" dirty="0" smtClean="0"/>
              <a:t>（一）我国水资源状况。</a:t>
            </a:r>
            <a:endParaRPr lang="zh-CN" altLang="en-US" sz="2800" b="1" dirty="0">
              <a:latin typeface="华文中宋" pitchFamily="2" charset="-122"/>
              <a:ea typeface="华文中宋" pitchFamily="2" charset="-122"/>
            </a:endParaRPr>
          </a:p>
        </p:txBody>
      </p:sp>
      <p:sp>
        <p:nvSpPr>
          <p:cNvPr id="22" name="矩形 21"/>
          <p:cNvSpPr/>
          <p:nvPr/>
        </p:nvSpPr>
        <p:spPr>
          <a:xfrm>
            <a:off x="214282" y="1500174"/>
            <a:ext cx="8286808" cy="1200329"/>
          </a:xfrm>
          <a:prstGeom prst="rect">
            <a:avLst/>
          </a:prstGeom>
        </p:spPr>
        <p:txBody>
          <a:bodyPr wrap="square">
            <a:spAutoFit/>
          </a:bodyPr>
          <a:lstStyle/>
          <a:p>
            <a:r>
              <a:rPr lang="en-US" altLang="zh-CN" sz="2400" b="1" dirty="0" smtClean="0">
                <a:latin typeface="+mn-ea"/>
              </a:rPr>
              <a:t>1.</a:t>
            </a:r>
            <a:r>
              <a:rPr lang="zh-CN" altLang="en-US" sz="2400" b="1" dirty="0" smtClean="0">
                <a:latin typeface="+mn-ea"/>
              </a:rPr>
              <a:t>水资源量情况。</a:t>
            </a:r>
            <a:endParaRPr lang="en-US" altLang="zh-CN" sz="2400" b="1" dirty="0" smtClean="0">
              <a:latin typeface="+mn-ea"/>
            </a:endParaRPr>
          </a:p>
          <a:p>
            <a:r>
              <a:rPr lang="zh-CN" altLang="en-US" sz="2400" dirty="0" smtClean="0">
                <a:latin typeface="+mn-ea"/>
              </a:rPr>
              <a:t>我国是一个水资源总量丰富的国家，但从人均占有量来衡量，我国又是世界上严重缺水的国家之一。</a:t>
            </a:r>
            <a:endParaRPr lang="en-US" altLang="zh-CN" sz="2400" dirty="0" smtClean="0">
              <a:latin typeface="+mn-ea"/>
            </a:endParaRPr>
          </a:p>
        </p:txBody>
      </p:sp>
      <p:sp>
        <p:nvSpPr>
          <p:cNvPr id="14" name="矩形 13"/>
          <p:cNvSpPr/>
          <p:nvPr/>
        </p:nvSpPr>
        <p:spPr>
          <a:xfrm>
            <a:off x="214282" y="2714620"/>
            <a:ext cx="8286808" cy="1569660"/>
          </a:xfrm>
          <a:prstGeom prst="rect">
            <a:avLst/>
          </a:prstGeom>
        </p:spPr>
        <p:txBody>
          <a:bodyPr wrap="square">
            <a:spAutoFit/>
          </a:bodyPr>
          <a:lstStyle/>
          <a:p>
            <a:r>
              <a:rPr lang="zh-CN" altLang="en-US" sz="2400" dirty="0" smtClean="0">
                <a:latin typeface="+mn-ea"/>
              </a:rPr>
              <a:t>据中国水资源公报统计，</a:t>
            </a:r>
            <a:r>
              <a:rPr lang="en-US" altLang="zh-CN" sz="2400" dirty="0" smtClean="0">
                <a:latin typeface="+mn-ea"/>
              </a:rPr>
              <a:t>2013</a:t>
            </a:r>
            <a:r>
              <a:rPr lang="zh-CN" altLang="en-US" sz="2400" dirty="0" smtClean="0">
                <a:latin typeface="+mn-ea"/>
              </a:rPr>
              <a:t>年全国水资源总量为</a:t>
            </a:r>
            <a:r>
              <a:rPr lang="en-US" altLang="zh-CN" sz="2400" dirty="0" smtClean="0">
                <a:latin typeface="+mn-ea"/>
              </a:rPr>
              <a:t>27957.9</a:t>
            </a:r>
            <a:r>
              <a:rPr lang="zh-CN" altLang="en-US" sz="2400" dirty="0" smtClean="0">
                <a:latin typeface="+mn-ea"/>
              </a:rPr>
              <a:t>亿立方米，其中地表水资源量为</a:t>
            </a:r>
            <a:r>
              <a:rPr lang="en-US" altLang="zh-CN" sz="2400" dirty="0" smtClean="0">
                <a:latin typeface="+mn-ea"/>
              </a:rPr>
              <a:t>26839.5</a:t>
            </a:r>
            <a:r>
              <a:rPr lang="zh-CN" altLang="en-US" sz="2400" dirty="0" smtClean="0">
                <a:latin typeface="+mn-ea"/>
              </a:rPr>
              <a:t>亿立方米，与地表水资源不重复的地下水资源量为</a:t>
            </a:r>
            <a:r>
              <a:rPr lang="en-US" altLang="zh-CN" sz="2400" dirty="0" smtClean="0">
                <a:latin typeface="+mn-ea"/>
              </a:rPr>
              <a:t>1118.4</a:t>
            </a:r>
            <a:r>
              <a:rPr lang="zh-CN" altLang="en-US" sz="2400" dirty="0" smtClean="0">
                <a:latin typeface="+mn-ea"/>
              </a:rPr>
              <a:t>亿立方米，地表水资源量占全部水资源总量的比重一直保持在</a:t>
            </a:r>
            <a:r>
              <a:rPr lang="en-US" altLang="zh-CN" sz="2400" dirty="0" smtClean="0">
                <a:latin typeface="+mn-ea"/>
              </a:rPr>
              <a:t>95%</a:t>
            </a:r>
            <a:r>
              <a:rPr lang="zh-CN" altLang="en-US" sz="2400" dirty="0" smtClean="0">
                <a:latin typeface="+mn-ea"/>
              </a:rPr>
              <a:t>左右。</a:t>
            </a:r>
            <a:endParaRPr lang="en-US" altLang="zh-CN" sz="2400" dirty="0" smtClean="0">
              <a:latin typeface="+mn-ea"/>
            </a:endParaRPr>
          </a:p>
        </p:txBody>
      </p:sp>
      <p:sp>
        <p:nvSpPr>
          <p:cNvPr id="15" name="矩形 14"/>
          <p:cNvSpPr/>
          <p:nvPr/>
        </p:nvSpPr>
        <p:spPr>
          <a:xfrm>
            <a:off x="214282" y="4286256"/>
            <a:ext cx="8072494" cy="1938992"/>
          </a:xfrm>
          <a:prstGeom prst="rect">
            <a:avLst/>
          </a:prstGeom>
        </p:spPr>
        <p:txBody>
          <a:bodyPr wrap="square">
            <a:spAutoFit/>
          </a:bodyPr>
          <a:lstStyle/>
          <a:p>
            <a:r>
              <a:rPr lang="zh-CN" altLang="en-US" sz="2400" dirty="0" smtClean="0">
                <a:latin typeface="+mn-ea"/>
              </a:rPr>
              <a:t>分区域来看，北方</a:t>
            </a:r>
            <a:r>
              <a:rPr lang="en-US" altLang="zh-CN" sz="2400" dirty="0" smtClean="0">
                <a:latin typeface="+mn-ea"/>
              </a:rPr>
              <a:t>6</a:t>
            </a:r>
            <a:r>
              <a:rPr lang="zh-CN" altLang="en-US" sz="2400" dirty="0" smtClean="0">
                <a:latin typeface="+mn-ea"/>
              </a:rPr>
              <a:t>区（松花江、辽河、海河、黄河、淮河、西北诸河</a:t>
            </a:r>
            <a:r>
              <a:rPr lang="en-US" altLang="zh-CN" sz="2400" dirty="0" smtClean="0">
                <a:latin typeface="+mn-ea"/>
              </a:rPr>
              <a:t>6</a:t>
            </a:r>
            <a:r>
              <a:rPr lang="zh-CN" altLang="en-US" sz="2400" dirty="0" smtClean="0">
                <a:latin typeface="+mn-ea"/>
              </a:rPr>
              <a:t>个水资源一级区）水资源总量</a:t>
            </a:r>
            <a:r>
              <a:rPr lang="en-US" altLang="zh-CN" sz="2400" dirty="0" smtClean="0">
                <a:latin typeface="+mn-ea"/>
              </a:rPr>
              <a:t>6508</a:t>
            </a:r>
            <a:r>
              <a:rPr lang="zh-CN" altLang="en-US" sz="2400" dirty="0" smtClean="0">
                <a:latin typeface="+mn-ea"/>
              </a:rPr>
              <a:t>亿立方米，占全国的</a:t>
            </a:r>
            <a:r>
              <a:rPr lang="en-US" altLang="zh-CN" sz="2400" dirty="0" smtClean="0">
                <a:latin typeface="+mn-ea"/>
              </a:rPr>
              <a:t>23.3%</a:t>
            </a:r>
            <a:r>
              <a:rPr lang="zh-CN" altLang="en-US" sz="2400" dirty="0" smtClean="0">
                <a:latin typeface="+mn-ea"/>
              </a:rPr>
              <a:t>；南方</a:t>
            </a:r>
            <a:r>
              <a:rPr lang="en-US" altLang="zh-CN" sz="2400" dirty="0" smtClean="0">
                <a:latin typeface="+mn-ea"/>
              </a:rPr>
              <a:t>4</a:t>
            </a:r>
            <a:r>
              <a:rPr lang="zh-CN" altLang="en-US" sz="2400" dirty="0" smtClean="0">
                <a:latin typeface="+mn-ea"/>
              </a:rPr>
              <a:t>区（长江含太湖、东南诸河、珠江、西南诸河</a:t>
            </a:r>
            <a:r>
              <a:rPr lang="en-US" altLang="zh-CN" sz="2400" dirty="0" smtClean="0">
                <a:latin typeface="+mn-ea"/>
              </a:rPr>
              <a:t>4</a:t>
            </a:r>
            <a:r>
              <a:rPr lang="zh-CN" altLang="en-US" sz="2400" dirty="0" smtClean="0">
                <a:latin typeface="+mn-ea"/>
              </a:rPr>
              <a:t>个水资源一级区）总量为</a:t>
            </a:r>
            <a:r>
              <a:rPr lang="en-US" altLang="zh-CN" sz="2400" dirty="0" smtClean="0">
                <a:latin typeface="+mn-ea"/>
              </a:rPr>
              <a:t>21449.9</a:t>
            </a:r>
            <a:r>
              <a:rPr lang="zh-CN" altLang="en-US" sz="2400" dirty="0" smtClean="0">
                <a:latin typeface="+mn-ea"/>
              </a:rPr>
              <a:t>亿立方米</a:t>
            </a:r>
            <a:r>
              <a:rPr lang="zh-CN" altLang="zh-CN" sz="2400" dirty="0" smtClean="0">
                <a:latin typeface="+mn-ea"/>
              </a:rPr>
              <a:t>，占全国的</a:t>
            </a:r>
            <a:r>
              <a:rPr lang="en-US" altLang="zh-CN" sz="2400" dirty="0" smtClean="0">
                <a:latin typeface="+mn-ea"/>
              </a:rPr>
              <a:t>76.7%</a:t>
            </a:r>
            <a:r>
              <a:rPr lang="zh-CN" altLang="en-US" sz="2400" dirty="0" smtClean="0">
                <a:latin typeface="+mn-ea"/>
              </a:rPr>
              <a:t>。</a:t>
            </a:r>
          </a:p>
        </p:txBody>
      </p:sp>
    </p:spTree>
  </p:cSld>
  <p:clrMapOvr>
    <a:masterClrMapping/>
  </p:clrMapOvr>
  <p:transition>
    <p:wedg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楷体" pitchFamily="49" charset="-122"/>
                <a:ea typeface="楷体" pitchFamily="49" charset="-122"/>
              </a:rPr>
              <a:t>（五）税收优惠</a:t>
            </a:r>
            <a:endParaRPr lang="en-US" altLang="zh-CN" sz="2400" b="1" dirty="0" smtClean="0">
              <a:latin typeface="楷体" pitchFamily="49" charset="-122"/>
              <a:ea typeface="楷体" pitchFamily="49" charset="-122"/>
            </a:endParaRPr>
          </a:p>
          <a:p>
            <a:endParaRPr lang="zh-CN" altLang="en-US" sz="2400" dirty="0" smtClean="0">
              <a:latin typeface="楷体" pitchFamily="49" charset="-122"/>
              <a:ea typeface="楷体" pitchFamily="49" charset="-122"/>
            </a:endParaRPr>
          </a:p>
          <a:p>
            <a:r>
              <a:rPr lang="zh-CN" altLang="en-US" sz="2400" dirty="0" smtClean="0">
                <a:latin typeface="+mn-ea"/>
              </a:rPr>
              <a:t>根据</a:t>
            </a:r>
            <a:r>
              <a:rPr lang="en-US" altLang="zh-CN" sz="2400" dirty="0" smtClean="0">
                <a:latin typeface="+mn-ea"/>
              </a:rPr>
              <a:t>《</a:t>
            </a:r>
            <a:r>
              <a:rPr lang="zh-CN" altLang="en-US" sz="2400" dirty="0" smtClean="0">
                <a:latin typeface="+mn-ea"/>
              </a:rPr>
              <a:t>财政部国家税务总局水利部关于印发</a:t>
            </a:r>
            <a:r>
              <a:rPr lang="en-US" altLang="zh-CN" sz="2400" dirty="0" smtClean="0">
                <a:latin typeface="+mn-ea"/>
              </a:rPr>
              <a:t>&lt;</a:t>
            </a:r>
            <a:r>
              <a:rPr lang="zh-CN" altLang="en-US" sz="2400" dirty="0" smtClean="0">
                <a:latin typeface="+mn-ea"/>
              </a:rPr>
              <a:t>扩大水资源税改革试点实施办法</a:t>
            </a:r>
            <a:r>
              <a:rPr lang="en-US" altLang="zh-CN" sz="2400" dirty="0" smtClean="0">
                <a:latin typeface="+mn-ea"/>
              </a:rPr>
              <a:t>&gt;</a:t>
            </a:r>
            <a:r>
              <a:rPr lang="zh-CN" altLang="en-US" sz="2400" dirty="0" smtClean="0">
                <a:latin typeface="+mn-ea"/>
              </a:rPr>
              <a:t>的通知</a:t>
            </a:r>
            <a:r>
              <a:rPr lang="en-US" altLang="zh-CN" sz="2400" dirty="0" smtClean="0">
                <a:latin typeface="+mn-ea"/>
              </a:rPr>
              <a:t>》</a:t>
            </a:r>
            <a:r>
              <a:rPr lang="zh-CN" altLang="en-US" sz="2400" dirty="0" smtClean="0">
                <a:latin typeface="+mn-ea"/>
              </a:rPr>
              <a:t>（财税</a:t>
            </a:r>
            <a:r>
              <a:rPr lang="en-US" altLang="zh-CN" sz="2400" dirty="0" smtClean="0">
                <a:latin typeface="+mn-ea"/>
              </a:rPr>
              <a:t>〔2017〕80</a:t>
            </a:r>
            <a:r>
              <a:rPr lang="zh-CN" altLang="en-US" sz="2400" dirty="0" smtClean="0">
                <a:latin typeface="+mn-ea"/>
              </a:rPr>
              <a:t>号）第十五条规定，对下列取用水免征或减征水资源税：</a:t>
            </a:r>
          </a:p>
          <a:p>
            <a:r>
              <a:rPr lang="zh-CN" altLang="en-US" sz="2400" dirty="0" smtClean="0">
                <a:latin typeface="+mn-ea"/>
              </a:rPr>
              <a:t>（一）规定限额内的农业生产取用水，免征水资源税。</a:t>
            </a:r>
          </a:p>
          <a:p>
            <a:r>
              <a:rPr lang="zh-CN" altLang="en-US" sz="2400" dirty="0" smtClean="0">
                <a:latin typeface="+mn-ea"/>
              </a:rPr>
              <a:t>（二）取用污水处理再生水，免征水资源税。</a:t>
            </a:r>
            <a:endParaRPr lang="en-US" altLang="zh-CN" sz="2400" dirty="0" smtClean="0">
              <a:latin typeface="+mn-ea"/>
            </a:endParaRPr>
          </a:p>
          <a:p>
            <a:r>
              <a:rPr lang="zh-CN" altLang="en-US" sz="2400" dirty="0" smtClean="0">
                <a:latin typeface="+mn-ea"/>
              </a:rPr>
              <a:t>（三）除接入城镇公共供水官网以外，</a:t>
            </a:r>
            <a:r>
              <a:rPr lang="zh-CN" altLang="en-US" sz="2400" dirty="0" smtClean="0"/>
              <a:t>军队、武警部队通过其他方式取用水的，</a:t>
            </a:r>
            <a:r>
              <a:rPr lang="zh-CN" altLang="en-US" sz="2400" dirty="0" smtClean="0">
                <a:latin typeface="+mn-ea"/>
              </a:rPr>
              <a:t>免征水资源税。</a:t>
            </a:r>
            <a:endParaRPr lang="en-US" altLang="zh-CN" sz="2400" dirty="0" smtClean="0">
              <a:latin typeface="+mn-ea"/>
            </a:endParaRPr>
          </a:p>
          <a:p>
            <a:r>
              <a:rPr lang="zh-CN" altLang="en-US" sz="2400" dirty="0" smtClean="0">
                <a:latin typeface="+mn-ea"/>
              </a:rPr>
              <a:t>（四）</a:t>
            </a:r>
            <a:r>
              <a:rPr lang="zh-CN" altLang="en-US" sz="2400" dirty="0" smtClean="0"/>
              <a:t>抽水蓄能发电取用水，</a:t>
            </a:r>
            <a:r>
              <a:rPr lang="zh-CN" altLang="en-US" sz="2400" dirty="0" smtClean="0">
                <a:latin typeface="+mn-ea"/>
              </a:rPr>
              <a:t>免征水资源税。</a:t>
            </a:r>
            <a:endParaRPr lang="en-US" altLang="zh-CN" sz="2400" dirty="0" smtClean="0">
              <a:latin typeface="+mn-ea"/>
            </a:endParaRPr>
          </a:p>
          <a:p>
            <a:r>
              <a:rPr lang="zh-CN" altLang="en-US" sz="2400" dirty="0" smtClean="0">
                <a:latin typeface="+mn-ea"/>
              </a:rPr>
              <a:t>（五）</a:t>
            </a:r>
            <a:r>
              <a:rPr lang="zh-CN" altLang="en-US" sz="2400" dirty="0" smtClean="0"/>
              <a:t>采油排水经分离净化后在封闭管道回注的，</a:t>
            </a:r>
            <a:r>
              <a:rPr lang="zh-CN" altLang="en-US" sz="2400" dirty="0" smtClean="0">
                <a:latin typeface="+mn-ea"/>
              </a:rPr>
              <a:t>免征水资源税。</a:t>
            </a:r>
            <a:endParaRPr lang="zh-CN" altLang="en-US" sz="2400" dirty="0" smtClean="0"/>
          </a:p>
          <a:p>
            <a:r>
              <a:rPr lang="zh-CN" altLang="en-US" sz="2400" dirty="0" smtClean="0">
                <a:latin typeface="+mn-ea"/>
              </a:rPr>
              <a:t>（六）财政部、税务总局规定的其他免征或者减征水资源税情形。</a:t>
            </a: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（六）征收管理</a:t>
            </a:r>
            <a:endParaRPr lang="en-US" altLang="zh-CN" sz="2400" b="1" dirty="0" smtClean="0">
              <a:latin typeface="+mn-ea"/>
            </a:endParaRPr>
          </a:p>
          <a:p>
            <a:endParaRPr lang="zh-CN" altLang="en-US" sz="2400" dirty="0" smtClean="0">
              <a:latin typeface="+mn-ea"/>
            </a:endParaRPr>
          </a:p>
          <a:p>
            <a:r>
              <a:rPr lang="en-US" altLang="zh-CN" sz="2400" dirty="0" smtClean="0">
                <a:latin typeface="+mn-ea"/>
              </a:rPr>
              <a:t>1.</a:t>
            </a:r>
            <a:r>
              <a:rPr lang="zh-CN" altLang="en-US" sz="2400" dirty="0" smtClean="0">
                <a:latin typeface="+mn-ea"/>
              </a:rPr>
              <a:t>纳税期限</a:t>
            </a:r>
            <a:endParaRPr lang="en-US" altLang="zh-CN" sz="2400" dirty="0" smtClean="0">
              <a:latin typeface="+mn-ea"/>
            </a:endParaRPr>
          </a:p>
          <a:p>
            <a:endParaRPr lang="zh-CN" altLang="en-US" sz="2400" dirty="0" smtClean="0">
              <a:latin typeface="+mn-ea"/>
            </a:endParaRPr>
          </a:p>
          <a:p>
            <a:r>
              <a:rPr lang="zh-CN" altLang="en-US" sz="2400" dirty="0" smtClean="0">
                <a:latin typeface="+mn-ea"/>
              </a:rPr>
              <a:t>水资源税的纳税义务发生时间为纳税人取用水资源的当日。除农业生产取用水外，水资源税按季或者按月征收，由主管税务机关根据实际情况确定。对超过规定限额的农业生产取用水水资源税可按年征收。不能按固定期限计算纳税的，可以按次申报纳税。</a:t>
            </a:r>
            <a:endParaRPr lang="en-US" altLang="zh-CN" sz="2400" dirty="0" smtClean="0">
              <a:latin typeface="+mn-ea"/>
            </a:endParaRPr>
          </a:p>
          <a:p>
            <a:endParaRPr lang="zh-CN" altLang="en-US" sz="2400" dirty="0" smtClean="0">
              <a:latin typeface="+mn-ea"/>
            </a:endParaRPr>
          </a:p>
          <a:p>
            <a:r>
              <a:rPr lang="zh-CN" altLang="en-US" sz="2400" dirty="0" smtClean="0">
                <a:latin typeface="+mn-ea"/>
              </a:rPr>
              <a:t>考虑到部分纳税人税额较小，为简化和方便纳税申报，与资源税暂行条例规定相比，水资源税增加了按季申报。</a:t>
            </a:r>
            <a:endParaRPr lang="en-US" altLang="zh-CN" sz="2400" dirty="0" smtClean="0">
              <a:latin typeface="+mn-ea"/>
            </a:endParaRPr>
          </a:p>
          <a:p>
            <a:endParaRPr lang="zh-CN" altLang="en-US" sz="2400" dirty="0" smtClean="0">
              <a:latin typeface="+mn-ea"/>
            </a:endParaRPr>
          </a:p>
          <a:p>
            <a:r>
              <a:rPr lang="zh-CN" altLang="en-US" sz="2400" dirty="0" smtClean="0">
                <a:latin typeface="+mn-ea"/>
              </a:rPr>
              <a:t>纳税人应当自纳税期满或者纳税义务发生之日起</a:t>
            </a:r>
            <a:r>
              <a:rPr lang="en-US" altLang="zh-CN" sz="2400" dirty="0" smtClean="0">
                <a:latin typeface="+mn-ea"/>
              </a:rPr>
              <a:t>15</a:t>
            </a:r>
            <a:r>
              <a:rPr lang="zh-CN" altLang="en-US" sz="2400" dirty="0" smtClean="0">
                <a:latin typeface="+mn-ea"/>
              </a:rPr>
              <a:t>日内申报纳税。</a:t>
            </a:r>
          </a:p>
          <a:p>
            <a:endParaRPr lang="zh-CN" altLang="en-US" sz="2400" dirty="0" smtClean="0"/>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（六）征收管理</a:t>
            </a:r>
            <a:endParaRPr lang="en-US" altLang="zh-CN" sz="2400" b="1" dirty="0" smtClean="0">
              <a:latin typeface="+mn-ea"/>
            </a:endParaRPr>
          </a:p>
          <a:p>
            <a:endParaRPr lang="zh-CN" altLang="en-US" sz="2400" dirty="0" smtClean="0">
              <a:latin typeface="+mn-ea"/>
            </a:endParaRPr>
          </a:p>
          <a:p>
            <a:r>
              <a:rPr lang="en-US" altLang="zh-CN" sz="2400" dirty="0" smtClean="0">
                <a:latin typeface="+mn-ea"/>
              </a:rPr>
              <a:t>1.</a:t>
            </a:r>
            <a:r>
              <a:rPr lang="zh-CN" altLang="en-US" sz="2400" dirty="0" smtClean="0">
                <a:latin typeface="+mn-ea"/>
              </a:rPr>
              <a:t>纳税期限</a:t>
            </a:r>
            <a:endParaRPr lang="en-US" altLang="zh-CN" sz="2400" dirty="0" smtClean="0">
              <a:latin typeface="+mn-ea"/>
            </a:endParaRPr>
          </a:p>
          <a:p>
            <a:endParaRPr lang="zh-CN" altLang="en-US" sz="2400" dirty="0" smtClean="0">
              <a:latin typeface="+mn-ea"/>
            </a:endParaRPr>
          </a:p>
          <a:p>
            <a:r>
              <a:rPr lang="zh-CN" altLang="en-US" sz="2400" dirty="0" smtClean="0"/>
              <a:t>（</a:t>
            </a:r>
            <a:r>
              <a:rPr lang="en-US" sz="2400" dirty="0" smtClean="0"/>
              <a:t>1</a:t>
            </a:r>
            <a:r>
              <a:rPr lang="zh-CN" altLang="en-US" sz="2400" dirty="0" smtClean="0"/>
              <a:t>）城镇公共供水企业、农村人口生活用水的集中式饮水工程的纳税义务发生时间为纳税人销售水的当日。</a:t>
            </a:r>
          </a:p>
          <a:p>
            <a:r>
              <a:rPr lang="zh-CN" altLang="en-US" sz="2400" dirty="0" smtClean="0"/>
              <a:t>（</a:t>
            </a:r>
            <a:r>
              <a:rPr lang="en-US" sz="2400" dirty="0" smtClean="0"/>
              <a:t>2</a:t>
            </a:r>
            <a:r>
              <a:rPr lang="zh-CN" altLang="en-US" sz="2400" dirty="0" smtClean="0"/>
              <a:t>）除城镇公共供水企业、农村人口生活用水的集中式饮水工程外，水资源税的纳税义务发生时间为纳税人取用水资源的当日。</a:t>
            </a: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altLang="zh-CN" sz="2400" dirty="0" smtClean="0">
                <a:latin typeface="+mn-ea"/>
              </a:rPr>
              <a:t>2.</a:t>
            </a:r>
            <a:r>
              <a:rPr lang="zh-CN" altLang="en-US" sz="2400" dirty="0" smtClean="0">
                <a:latin typeface="+mn-ea"/>
              </a:rPr>
              <a:t>纳税地点</a:t>
            </a:r>
            <a:endParaRPr lang="en-US" altLang="zh-CN" sz="2400" dirty="0" smtClean="0">
              <a:latin typeface="+mn-ea"/>
            </a:endParaRPr>
          </a:p>
          <a:p>
            <a:endParaRPr lang="zh-CN" altLang="en-US" sz="2400" dirty="0" smtClean="0">
              <a:latin typeface="+mn-ea"/>
            </a:endParaRPr>
          </a:p>
          <a:p>
            <a:r>
              <a:rPr lang="zh-CN" altLang="en-US" sz="2400" dirty="0" smtClean="0">
                <a:latin typeface="+mn-ea"/>
              </a:rPr>
              <a:t>在试点省区域内取用水的，纳税人应向生产经营所在地主管税务机关申报缴纳水资源税。</a:t>
            </a:r>
            <a:endParaRPr lang="en-US" altLang="zh-CN" sz="2400" dirty="0" smtClean="0">
              <a:latin typeface="+mn-ea"/>
            </a:endParaRPr>
          </a:p>
          <a:p>
            <a:endParaRPr lang="zh-CN" altLang="en-US" sz="2400" dirty="0" smtClean="0">
              <a:latin typeface="+mn-ea"/>
            </a:endParaRPr>
          </a:p>
          <a:p>
            <a:r>
              <a:rPr lang="zh-CN" altLang="en-US" sz="2400" dirty="0" smtClean="0">
                <a:latin typeface="+mn-ea"/>
              </a:rPr>
              <a:t>跨省（区、市）调度的水资源，由调入区域所在地主管税务机关征收水资源税。（如：南水北调取水工程）</a:t>
            </a:r>
            <a:endParaRPr lang="en-US" altLang="zh-CN" sz="2400" dirty="0" smtClean="0">
              <a:latin typeface="+mn-ea"/>
            </a:endParaRPr>
          </a:p>
          <a:p>
            <a:endParaRPr lang="zh-CN" altLang="en-US" sz="2400" dirty="0" smtClean="0">
              <a:latin typeface="+mn-ea"/>
            </a:endParaRPr>
          </a:p>
          <a:p>
            <a:r>
              <a:rPr lang="zh-CN" altLang="en-US" sz="2400" dirty="0" smtClean="0">
                <a:latin typeface="+mn-ea"/>
              </a:rPr>
              <a:t>在试点省内取用水纳税地点需要调整的，由省级财政、税务部门决定。</a:t>
            </a:r>
          </a:p>
          <a:p>
            <a:endParaRPr lang="zh-CN" altLang="en-US" sz="2400" dirty="0" smtClean="0">
              <a:latin typeface="+mn-ea"/>
            </a:endParaRP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altLang="zh-CN" sz="2400" dirty="0" smtClean="0">
                <a:latin typeface="+mn-ea"/>
              </a:rPr>
              <a:t>3.</a:t>
            </a:r>
            <a:r>
              <a:rPr lang="zh-CN" altLang="en-US" sz="2400" dirty="0" smtClean="0">
                <a:latin typeface="+mn-ea"/>
              </a:rPr>
              <a:t>纳税环节</a:t>
            </a:r>
            <a:endParaRPr lang="en-US" altLang="zh-CN" sz="2400" dirty="0" smtClean="0">
              <a:latin typeface="+mn-ea"/>
            </a:endParaRPr>
          </a:p>
          <a:p>
            <a:endParaRPr lang="zh-CN" altLang="en-US" sz="2400" dirty="0" smtClean="0">
              <a:latin typeface="+mn-ea"/>
            </a:endParaRPr>
          </a:p>
          <a:p>
            <a:r>
              <a:rPr lang="zh-CN" altLang="en-US" sz="2400" dirty="0" smtClean="0"/>
              <a:t>（</a:t>
            </a:r>
            <a:r>
              <a:rPr lang="en-US" sz="2400" dirty="0" smtClean="0"/>
              <a:t>1</a:t>
            </a:r>
            <a:r>
              <a:rPr lang="zh-CN" altLang="en-US" sz="2400" dirty="0" smtClean="0"/>
              <a:t>）城镇公共供水企业、农村人口生活用水的集中式饮水工程在售水环节，按照实际售水量计算缴纳水资源税。</a:t>
            </a:r>
          </a:p>
          <a:p>
            <a:r>
              <a:rPr lang="en-US" sz="2400" dirty="0" smtClean="0"/>
              <a:t>   </a:t>
            </a:r>
            <a:r>
              <a:rPr lang="zh-CN" altLang="en-US" sz="2400" dirty="0" smtClean="0"/>
              <a:t>（</a:t>
            </a:r>
            <a:r>
              <a:rPr lang="en-US" sz="2400" dirty="0" smtClean="0"/>
              <a:t>2</a:t>
            </a:r>
            <a:r>
              <a:rPr lang="zh-CN" altLang="en-US" sz="2400" dirty="0" smtClean="0"/>
              <a:t>）除城镇公共供水企业、农村人口生活用水的集中式饮水工程以外的水资源税纳税人根据水行政主管部门核准的实际取用水量或者纳税人的实际发电量计算缴纳水资源税。</a:t>
            </a:r>
          </a:p>
          <a:p>
            <a:endParaRPr lang="zh-CN" altLang="en-US" sz="2400" dirty="0" smtClean="0">
              <a:latin typeface="+mn-ea"/>
            </a:endParaRP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altLang="zh-CN" sz="2400" dirty="0" smtClean="0">
                <a:latin typeface="+mn-ea"/>
              </a:rPr>
              <a:t>4.</a:t>
            </a:r>
            <a:r>
              <a:rPr lang="zh-CN" altLang="en-US" sz="2400" dirty="0" smtClean="0">
                <a:latin typeface="+mn-ea"/>
              </a:rPr>
              <a:t>纳税申报</a:t>
            </a:r>
            <a:endParaRPr lang="en-US" altLang="zh-CN" sz="2400" dirty="0" smtClean="0">
              <a:latin typeface="+mn-ea"/>
            </a:endParaRPr>
          </a:p>
          <a:p>
            <a:endParaRPr lang="zh-CN" altLang="en-US" sz="2400" dirty="0" smtClean="0">
              <a:latin typeface="+mn-ea"/>
            </a:endParaRPr>
          </a:p>
          <a:p>
            <a:r>
              <a:rPr lang="zh-CN" altLang="en-US" sz="2400" dirty="0" smtClean="0">
                <a:latin typeface="+mn-ea"/>
              </a:rPr>
              <a:t>（</a:t>
            </a:r>
            <a:r>
              <a:rPr lang="en-US" altLang="zh-CN" sz="2400" dirty="0" smtClean="0">
                <a:latin typeface="+mn-ea"/>
              </a:rPr>
              <a:t>1</a:t>
            </a:r>
            <a:r>
              <a:rPr lang="zh-CN" altLang="en-US" sz="2400" dirty="0" smtClean="0">
                <a:latin typeface="+mn-ea"/>
              </a:rPr>
              <a:t>）登记管理。</a:t>
            </a:r>
            <a:endParaRPr lang="en-US" altLang="zh-CN" sz="2400" dirty="0" smtClean="0">
              <a:latin typeface="+mn-ea"/>
            </a:endParaRPr>
          </a:p>
          <a:p>
            <a:endParaRPr lang="zh-CN" altLang="en-US" sz="2400" dirty="0" smtClean="0">
              <a:latin typeface="+mn-ea"/>
            </a:endParaRPr>
          </a:p>
          <a:p>
            <a:r>
              <a:rPr lang="zh-CN" altLang="en-US" sz="2400" dirty="0" smtClean="0">
                <a:latin typeface="+mn-ea"/>
              </a:rPr>
              <a:t>税源登记是水资源税管理的首要环节。纳税人取得取水许可证或取水许可信息变更后</a:t>
            </a:r>
            <a:r>
              <a:rPr lang="en-US" altLang="zh-CN" sz="2400" dirty="0" smtClean="0">
                <a:latin typeface="+mn-ea"/>
              </a:rPr>
              <a:t>15</a:t>
            </a:r>
            <a:r>
              <a:rPr lang="zh-CN" altLang="en-US" sz="2400" dirty="0" smtClean="0">
                <a:latin typeface="+mn-ea"/>
              </a:rPr>
              <a:t>个工作日内，向主管税务机关提交取水许可证复印件，填报</a:t>
            </a:r>
            <a:r>
              <a:rPr lang="en-US" altLang="zh-CN" sz="2400" dirty="0" smtClean="0">
                <a:latin typeface="+mn-ea"/>
              </a:rPr>
              <a:t>《</a:t>
            </a:r>
            <a:r>
              <a:rPr lang="zh-CN" altLang="en-US" sz="2400" dirty="0" smtClean="0">
                <a:latin typeface="+mn-ea"/>
              </a:rPr>
              <a:t>水资源税税源登记表</a:t>
            </a:r>
            <a:r>
              <a:rPr lang="en-US" altLang="zh-CN" sz="2400" dirty="0" smtClean="0">
                <a:latin typeface="+mn-ea"/>
              </a:rPr>
              <a:t>》</a:t>
            </a:r>
            <a:r>
              <a:rPr lang="zh-CN" altLang="en-US" sz="2400" dirty="0" smtClean="0">
                <a:latin typeface="+mn-ea"/>
              </a:rPr>
              <a:t>。主管税务机关应在</a:t>
            </a:r>
            <a:r>
              <a:rPr lang="en-US" altLang="zh-CN" sz="2400" dirty="0" smtClean="0">
                <a:latin typeface="+mn-ea"/>
              </a:rPr>
              <a:t>3</a:t>
            </a:r>
            <a:r>
              <a:rPr lang="zh-CN" altLang="en-US" sz="2400" dirty="0" smtClean="0">
                <a:latin typeface="+mn-ea"/>
              </a:rPr>
              <a:t>个工作日内将税源登记信息录入征管系统。</a:t>
            </a:r>
          </a:p>
          <a:p>
            <a:endParaRPr lang="zh-CN" altLang="en-US" sz="2400" dirty="0" smtClean="0">
              <a:latin typeface="+mn-ea"/>
            </a:endParaRP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23220"/>
          </a:xfrm>
          <a:prstGeom prst="rect">
            <a:avLst/>
          </a:prstGeom>
        </p:spPr>
        <p:txBody>
          <a:bodyPr wrap="square">
            <a:spAutoFit/>
          </a:bodyPr>
          <a:lstStyle/>
          <a:p>
            <a:pPr algn="ctr"/>
            <a:r>
              <a:rPr lang="zh-CN" altLang="en-US" sz="2800" b="1" dirty="0" smtClean="0"/>
              <a:t>水资源税税源登记表</a:t>
            </a:r>
            <a:endParaRPr lang="zh-CN" altLang="en-US" sz="2800" b="1" dirty="0"/>
          </a:p>
        </p:txBody>
      </p:sp>
      <p:graphicFrame>
        <p:nvGraphicFramePr>
          <p:cNvPr id="14" name="表格 13"/>
          <p:cNvGraphicFramePr>
            <a:graphicFrameLocks noGrp="1"/>
          </p:cNvGraphicFramePr>
          <p:nvPr/>
        </p:nvGraphicFramePr>
        <p:xfrm>
          <a:off x="285720" y="857230"/>
          <a:ext cx="8215369" cy="5214975"/>
        </p:xfrm>
        <a:graphic>
          <a:graphicData uri="http://schemas.openxmlformats.org/drawingml/2006/table">
            <a:tbl>
              <a:tblPr/>
              <a:tblGrid>
                <a:gridCol w="945806"/>
                <a:gridCol w="683082"/>
                <a:gridCol w="577992"/>
                <a:gridCol w="1221665"/>
                <a:gridCol w="1208528"/>
                <a:gridCol w="1016741"/>
                <a:gridCol w="472902"/>
                <a:gridCol w="945806"/>
                <a:gridCol w="1142847"/>
              </a:tblGrid>
              <a:tr h="302379">
                <a:tc gridSpan="9">
                  <a:txBody>
                    <a:bodyPr/>
                    <a:lstStyle/>
                    <a:p>
                      <a:pPr algn="ctr" fontAlgn="ctr"/>
                      <a:r>
                        <a:rPr lang="zh-CN" altLang="en-US" sz="1200" b="0" i="0" u="none" strike="noStrike">
                          <a:latin typeface="方正大标宋简体"/>
                        </a:rPr>
                        <a:t>水资源税税源信息采集表</a:t>
                      </a:r>
                    </a:p>
                  </a:txBody>
                  <a:tcPr marL="5847" marR="5847" marT="5847" marB="0" anchor="ctr">
                    <a:lnL>
                      <a:noFill/>
                    </a:lnL>
                    <a:lnR>
                      <a:noFill/>
                    </a:lnR>
                    <a:lnT>
                      <a:noFill/>
                    </a:lnT>
                    <a:lnB>
                      <a:noFill/>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43600">
                <a:tc gridSpan="4">
                  <a:txBody>
                    <a:bodyPr/>
                    <a:lstStyle/>
                    <a:p>
                      <a:pPr algn="l" fontAlgn="ctr"/>
                      <a:r>
                        <a:rPr lang="zh-CN" altLang="en-US" sz="600" b="0" i="0" u="none" strike="noStrike">
                          <a:latin typeface="宋体"/>
                        </a:rPr>
                        <a:t>主管税务机关（公章）：</a:t>
                      </a:r>
                    </a:p>
                  </a:txBody>
                  <a:tcPr marL="5847" marR="5847" marT="5847"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3">
                  <a:txBody>
                    <a:bodyPr/>
                    <a:lstStyle/>
                    <a:p>
                      <a:pPr algn="l" fontAlgn="ctr"/>
                      <a:r>
                        <a:rPr lang="zh-CN" altLang="en-US" sz="600" b="0" i="0" u="none" strike="noStrike">
                          <a:latin typeface="宋体"/>
                        </a:rPr>
                        <a:t>填表日期：           年     月     日</a:t>
                      </a:r>
                    </a:p>
                  </a:txBody>
                  <a:tcPr marL="5847" marR="5847" marT="5847"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gridSpan="2">
                  <a:txBody>
                    <a:bodyPr/>
                    <a:lstStyle/>
                    <a:p>
                      <a:pPr algn="r" fontAlgn="ctr"/>
                      <a:r>
                        <a:rPr lang="zh-CN" altLang="en-US" sz="600" b="0" i="0" u="none" strike="noStrike">
                          <a:latin typeface="宋体"/>
                        </a:rPr>
                        <a:t>单位：立方米</a:t>
                      </a:r>
                    </a:p>
                  </a:txBody>
                  <a:tcPr marL="5847" marR="5847" marT="5847"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363582">
                <a:tc>
                  <a:txBody>
                    <a:bodyPr/>
                    <a:lstStyle/>
                    <a:p>
                      <a:pPr algn="ctr" fontAlgn="ctr"/>
                      <a:r>
                        <a:rPr lang="zh-CN" altLang="en-US" sz="600" b="0" i="0" u="none" strike="noStrike">
                          <a:latin typeface="宋体"/>
                        </a:rPr>
                        <a:t>纳税人识别号</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latin typeface="宋体"/>
                        </a:rPr>
                        <a:t>纳税人名称</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zh-CN" altLang="en-US" sz="600" b="0" i="0" u="none" strike="noStrike">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63582">
                <a:tc>
                  <a:txBody>
                    <a:bodyPr/>
                    <a:lstStyle/>
                    <a:p>
                      <a:pPr algn="ctr" fontAlgn="ctr"/>
                      <a:r>
                        <a:rPr lang="zh-CN" altLang="en-US" sz="600" b="0" i="0" u="none" strike="noStrike">
                          <a:latin typeface="宋体"/>
                        </a:rPr>
                        <a:t>法定代表人姓名</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法定代表人</a:t>
                      </a:r>
                      <a:br>
                        <a:rPr lang="zh-CN" altLang="en-US" sz="600" b="0" i="0" u="none" strike="noStrike">
                          <a:latin typeface="宋体"/>
                        </a:rPr>
                      </a:br>
                      <a:r>
                        <a:rPr lang="zh-CN" altLang="en-US" sz="600" b="0" i="0" u="none" strike="noStrike">
                          <a:latin typeface="宋体"/>
                        </a:rPr>
                        <a:t>联系电话</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办税员姓名</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办税员联系电话</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3582">
                <a:tc>
                  <a:txBody>
                    <a:bodyPr/>
                    <a:lstStyle/>
                    <a:p>
                      <a:pPr algn="ctr" fontAlgn="ctr"/>
                      <a:r>
                        <a:rPr lang="zh-CN" altLang="en-US" sz="600" b="0" i="0" u="none" strike="noStrike">
                          <a:latin typeface="宋体"/>
                        </a:rPr>
                        <a:t>纳税人所在地</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latin typeface="宋体"/>
                        </a:rPr>
                        <a:t>取水许可状态</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zh-CN" altLang="en-US" sz="600" b="0" i="0" u="none" strike="noStrike">
                          <a:latin typeface="宋体"/>
                        </a:rPr>
                        <a:t>□已办理          □未办理</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63582">
                <a:tc>
                  <a:txBody>
                    <a:bodyPr/>
                    <a:lstStyle/>
                    <a:p>
                      <a:pPr algn="ctr" fontAlgn="ctr"/>
                      <a:r>
                        <a:rPr lang="zh-CN" altLang="en-US" sz="600" b="0" i="0" u="none" strike="noStrike">
                          <a:latin typeface="宋体"/>
                        </a:rPr>
                        <a:t>取水许可证号</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latin typeface="宋体"/>
                        </a:rPr>
                        <a:t>取水许可审批机关</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zh-CN" altLang="en-US" sz="600" b="0" i="0" u="none" strike="noStrike">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63582">
                <a:tc>
                  <a:txBody>
                    <a:bodyPr/>
                    <a:lstStyle/>
                    <a:p>
                      <a:pPr algn="ctr" fontAlgn="ctr"/>
                      <a:r>
                        <a:rPr lang="zh-CN" altLang="en-US" sz="600" b="0" i="0" u="none" strike="noStrike">
                          <a:latin typeface="宋体"/>
                        </a:rPr>
                        <a:t>取水口所在地</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l" fontAlgn="ctr"/>
                      <a:r>
                        <a:rPr lang="zh-CN" altLang="en-US" sz="600" b="0" i="0" u="sng" strike="noStrike">
                          <a:latin typeface="宋体"/>
                        </a:rPr>
                        <a:t>        </a:t>
                      </a:r>
                      <a:r>
                        <a:rPr lang="zh-CN" altLang="en-US" sz="600" b="0" i="0" u="none" strike="noStrike">
                          <a:latin typeface="宋体"/>
                        </a:rPr>
                        <a:t>市</a:t>
                      </a:r>
                      <a:r>
                        <a:rPr lang="zh-CN" altLang="en-US" sz="600" b="0" i="0" u="sng" strike="noStrike">
                          <a:latin typeface="宋体"/>
                        </a:rPr>
                        <a:t>        </a:t>
                      </a:r>
                      <a:r>
                        <a:rPr lang="zh-CN" altLang="en-US" sz="600" b="0" i="0" u="none" strike="noStrike">
                          <a:latin typeface="宋体"/>
                        </a:rPr>
                        <a:t>县</a:t>
                      </a:r>
                      <a:r>
                        <a:rPr lang="en-US" altLang="zh-CN" sz="600" b="0" i="0" u="none" strike="noStrike">
                          <a:latin typeface="宋体"/>
                        </a:rPr>
                        <a:t>/</a:t>
                      </a:r>
                      <a:r>
                        <a:rPr lang="zh-CN" altLang="en-US" sz="600" b="0" i="0" u="none" strike="noStrike">
                          <a:latin typeface="宋体"/>
                        </a:rPr>
                        <a:t>区</a:t>
                      </a:r>
                      <a:r>
                        <a:rPr lang="zh-CN" altLang="en-US" sz="600" b="0" i="0" u="sng" strike="noStrike">
                          <a:latin typeface="宋体"/>
                        </a:rPr>
                        <a:t>       </a:t>
                      </a:r>
                      <a:r>
                        <a:rPr lang="zh-CN" altLang="en-US" sz="600" b="0" i="0" u="none" strike="noStrike">
                          <a:latin typeface="宋体"/>
                        </a:rPr>
                        <a:t>乡</a:t>
                      </a:r>
                      <a:r>
                        <a:rPr lang="en-US" altLang="zh-CN" sz="600" b="0" i="0" u="none" strike="noStrike">
                          <a:latin typeface="宋体"/>
                        </a:rPr>
                        <a:t>/</a:t>
                      </a:r>
                      <a:r>
                        <a:rPr lang="zh-CN" altLang="en-US" sz="600" b="0" i="0" u="none" strike="noStrike">
                          <a:latin typeface="宋体"/>
                        </a:rPr>
                        <a:t>镇</a:t>
                      </a:r>
                      <a:r>
                        <a:rPr lang="en-US" altLang="zh-CN" sz="600" b="0" i="0" u="none" strike="noStrike">
                          <a:latin typeface="宋体"/>
                        </a:rPr>
                        <a:t>/</a:t>
                      </a:r>
                      <a:r>
                        <a:rPr lang="zh-CN" altLang="en-US" sz="600" b="0" i="0" u="none" strike="noStrike">
                          <a:latin typeface="宋体"/>
                        </a:rPr>
                        <a:t>街道</a:t>
                      </a:r>
                      <a:endParaRPr lang="zh-CN" altLang="en-US" sz="600" b="0" i="0" u="sng" strike="noStrike">
                        <a:latin typeface="宋体"/>
                      </a:endParaRP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latin typeface="宋体"/>
                        </a:rPr>
                        <a:t>取水地点</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适用税额等次</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600" b="1" i="0" u="none" strike="noStrike">
                          <a:latin typeface="宋体"/>
                        </a:rPr>
                        <a:t>   </a:t>
                      </a:r>
                      <a:r>
                        <a:rPr lang="zh-CN" altLang="en-US" sz="600" b="0" i="0" u="none" strike="noStrike">
                          <a:latin typeface="宋体"/>
                        </a:rPr>
                        <a:t>□省辖市  □县市</a:t>
                      </a:r>
                      <a:endParaRPr lang="zh-CN" altLang="en-US" sz="600" b="1" i="0" u="none" strike="noStrike">
                        <a:latin typeface="宋体"/>
                      </a:endParaRP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07181">
                <a:tc>
                  <a:txBody>
                    <a:bodyPr/>
                    <a:lstStyle/>
                    <a:p>
                      <a:pPr algn="ctr" fontAlgn="ctr"/>
                      <a:r>
                        <a:rPr lang="zh-CN" altLang="en-US" sz="600" b="0" i="0" u="none" strike="noStrike">
                          <a:latin typeface="宋体"/>
                        </a:rPr>
                        <a:t>水源类型</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□地表水 </a:t>
                      </a:r>
                      <a:br>
                        <a:rPr lang="zh-CN" altLang="en-US" sz="600" b="0" i="0" u="none" strike="noStrike">
                          <a:latin typeface="宋体"/>
                        </a:rPr>
                      </a:br>
                      <a:r>
                        <a:rPr lang="zh-CN" altLang="en-US" sz="600" b="0" i="0" u="none" strike="noStrike">
                          <a:latin typeface="宋体"/>
                        </a:rPr>
                        <a:t>□地下水  </a:t>
                      </a:r>
                      <a:br>
                        <a:rPr lang="zh-CN" altLang="en-US" sz="600" b="0" i="0" u="none" strike="noStrike">
                          <a:latin typeface="宋体"/>
                        </a:rPr>
                      </a:br>
                      <a:r>
                        <a:rPr lang="zh-CN" altLang="en-US" sz="600" b="0" i="0" u="none" strike="noStrike">
                          <a:latin typeface="宋体"/>
                        </a:rPr>
                        <a:t>□自来水</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取用水行业</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□农业 □城镇公共供水 □特种行业 □其他行业</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特殊用水类别</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ctr"/>
                      <a:r>
                        <a:rPr lang="zh-CN" altLang="en-US" sz="600" b="0" i="0" u="none" strike="noStrike">
                          <a:latin typeface="宋体"/>
                        </a:rPr>
                        <a:t>□疏干排水  □地源热泵</a:t>
                      </a:r>
                      <a:br>
                        <a:rPr lang="zh-CN" altLang="en-US" sz="600" b="0" i="0" u="none" strike="noStrike">
                          <a:latin typeface="宋体"/>
                        </a:rPr>
                      </a:br>
                      <a:r>
                        <a:rPr lang="zh-CN" altLang="en-US" sz="600" b="0" i="0" u="none" strike="noStrike">
                          <a:latin typeface="宋体"/>
                        </a:rPr>
                        <a:t>□水力发电   </a:t>
                      </a:r>
                      <a:br>
                        <a:rPr lang="zh-CN" altLang="en-US" sz="600" b="0" i="0" u="none" strike="noStrike">
                          <a:latin typeface="宋体"/>
                        </a:rPr>
                      </a:br>
                      <a:r>
                        <a:rPr lang="zh-CN" altLang="en-US" sz="600" b="0" i="0" u="none" strike="noStrike">
                          <a:latin typeface="宋体"/>
                        </a:rPr>
                        <a:t>□火力发电（贯流式冷却）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年取用水计划</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sng" strike="noStrike">
                          <a:latin typeface="宋体"/>
                        </a:rPr>
                        <a:t>            </a:t>
                      </a:r>
                      <a:r>
                        <a:rPr lang="zh-CN" altLang="en-US" sz="600" b="0" i="0" u="none" strike="noStrike">
                          <a:latin typeface="宋体"/>
                        </a:rPr>
                        <a:t>立方米</a:t>
                      </a:r>
                      <a:endParaRPr lang="zh-CN" altLang="en-US" sz="600" b="0" i="0" u="sng" strike="noStrike">
                        <a:latin typeface="宋体"/>
                      </a:endParaRP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5390">
                <a:tc>
                  <a:txBody>
                    <a:bodyPr/>
                    <a:lstStyle/>
                    <a:p>
                      <a:pPr algn="ctr" fontAlgn="ctr"/>
                      <a:r>
                        <a:rPr lang="zh-CN" altLang="en-US" sz="600" b="0" i="0" u="none" strike="noStrike">
                          <a:latin typeface="宋体"/>
                        </a:rPr>
                        <a:t>取水许可有效期限</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sng" strike="noStrike">
                          <a:latin typeface="宋体"/>
                        </a:rPr>
                        <a:t>       </a:t>
                      </a:r>
                      <a:r>
                        <a:rPr lang="zh-CN" altLang="en-US" sz="600" b="0" i="0" u="none" strike="noStrike">
                          <a:latin typeface="宋体"/>
                        </a:rPr>
                        <a:t>年 </a:t>
                      </a:r>
                      <a:r>
                        <a:rPr lang="zh-CN" altLang="en-US" sz="600" b="0" i="0" u="sng" strike="noStrike">
                          <a:latin typeface="宋体"/>
                        </a:rPr>
                        <a:t>     </a:t>
                      </a:r>
                      <a:r>
                        <a:rPr lang="zh-CN" altLang="en-US" sz="600" b="0" i="0" u="none" strike="noStrike">
                          <a:latin typeface="宋体"/>
                        </a:rPr>
                        <a:t>月至  </a:t>
                      </a:r>
                      <a:r>
                        <a:rPr lang="zh-CN" altLang="en-US" sz="600" b="0" i="0" u="sng" strike="noStrike">
                          <a:latin typeface="宋体"/>
                        </a:rPr>
                        <a:t>    </a:t>
                      </a:r>
                      <a:r>
                        <a:rPr lang="zh-CN" altLang="en-US" sz="600" b="0" i="0" u="none" strike="noStrike">
                          <a:latin typeface="宋体"/>
                        </a:rPr>
                        <a:t>年</a:t>
                      </a:r>
                      <a:r>
                        <a:rPr lang="zh-CN" altLang="en-US" sz="600" b="0" i="0" u="sng" strike="noStrike">
                          <a:latin typeface="宋体"/>
                        </a:rPr>
                        <a:t>     </a:t>
                      </a:r>
                      <a:r>
                        <a:rPr lang="zh-CN" altLang="en-US" sz="600" b="0" i="0" u="none" strike="noStrike">
                          <a:latin typeface="宋体"/>
                        </a:rPr>
                        <a:t>月</a:t>
                      </a:r>
                      <a:endParaRPr lang="zh-CN" altLang="en-US" sz="600" b="0" i="0" u="sng" strike="noStrike">
                        <a:latin typeface="宋体"/>
                      </a:endParaRP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latin typeface="宋体"/>
                        </a:rPr>
                        <a:t>地下水超采区类型</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ctr"/>
                      <a:r>
                        <a:rPr lang="zh-CN" altLang="en-US" sz="600" b="0" i="0" u="none" strike="noStrike">
                          <a:latin typeface="宋体"/>
                        </a:rPr>
                        <a:t>□非超采区   □超采区</a:t>
                      </a:r>
                      <a:br>
                        <a:rPr lang="zh-CN" altLang="en-US" sz="600" b="0" i="0" u="none" strike="noStrike">
                          <a:latin typeface="宋体"/>
                        </a:rPr>
                      </a:br>
                      <a:r>
                        <a:rPr lang="zh-CN" altLang="en-US" sz="600" b="0" i="0" u="none" strike="noStrike">
                          <a:latin typeface="宋体"/>
                        </a:rPr>
                        <a:t>□严重超采区</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地下水取水地点</a:t>
                      </a:r>
                      <a:br>
                        <a:rPr lang="zh-CN" altLang="en-US" sz="600" b="0" i="0" u="none" strike="noStrike">
                          <a:latin typeface="宋体"/>
                        </a:rPr>
                      </a:br>
                      <a:r>
                        <a:rPr lang="zh-CN" altLang="en-US" sz="600" b="0" i="0" u="none" strike="noStrike">
                          <a:latin typeface="宋体"/>
                        </a:rPr>
                        <a:t>供水管网是否覆盖</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□是       □否</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3582">
                <a:tc>
                  <a:txBody>
                    <a:bodyPr/>
                    <a:lstStyle/>
                    <a:p>
                      <a:pPr algn="ctr" fontAlgn="ctr"/>
                      <a:r>
                        <a:rPr lang="zh-CN" altLang="en-US" sz="600" b="0" i="0" u="none" strike="noStrike">
                          <a:latin typeface="宋体"/>
                        </a:rPr>
                        <a:t>取水量核定机关</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solidFill>
                            <a:srgbClr val="000000"/>
                          </a:solidFill>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solidFill>
                            <a:srgbClr val="000000"/>
                          </a:solidFill>
                          <a:latin typeface="宋体"/>
                        </a:rPr>
                        <a:t>取水量核定机关行政级别</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zh-CN" altLang="en-US" sz="600" b="0" i="0" u="none" strike="noStrike">
                          <a:solidFill>
                            <a:srgbClr val="000000"/>
                          </a:solidFill>
                          <a:latin typeface="宋体"/>
                        </a:rPr>
                        <a:t>□省级  □地市级  □县级  □其他</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63582">
                <a:tc>
                  <a:txBody>
                    <a:bodyPr/>
                    <a:lstStyle/>
                    <a:p>
                      <a:pPr algn="ctr" fontAlgn="ctr"/>
                      <a:r>
                        <a:rPr lang="zh-CN" altLang="en-US" sz="600" b="0" i="0" u="none" strike="noStrike">
                          <a:latin typeface="宋体"/>
                        </a:rPr>
                        <a:t>附送资料</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solidFill>
                            <a:srgbClr val="000000"/>
                          </a:solidFill>
                          <a:latin typeface="宋体"/>
                        </a:rPr>
                        <a:t>　</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solidFill>
                            <a:srgbClr val="000000"/>
                          </a:solidFill>
                          <a:latin typeface="宋体"/>
                        </a:rPr>
                        <a:t>信息变更日期</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sng" strike="noStrike">
                          <a:solidFill>
                            <a:srgbClr val="000000"/>
                          </a:solidFill>
                          <a:latin typeface="宋体"/>
                        </a:rPr>
                        <a:t>       </a:t>
                      </a:r>
                      <a:r>
                        <a:rPr lang="zh-CN" altLang="en-US" sz="600" b="0" i="0" u="none" strike="noStrike">
                          <a:solidFill>
                            <a:srgbClr val="000000"/>
                          </a:solidFill>
                          <a:latin typeface="宋体"/>
                        </a:rPr>
                        <a:t>年 </a:t>
                      </a:r>
                      <a:r>
                        <a:rPr lang="zh-CN" altLang="en-US" sz="600" b="0" i="0" u="sng" strike="noStrike">
                          <a:solidFill>
                            <a:srgbClr val="000000"/>
                          </a:solidFill>
                          <a:latin typeface="宋体"/>
                        </a:rPr>
                        <a:t>    </a:t>
                      </a:r>
                      <a:r>
                        <a:rPr lang="zh-CN" altLang="en-US" sz="600" b="0" i="0" u="none" strike="noStrike">
                          <a:solidFill>
                            <a:srgbClr val="000000"/>
                          </a:solidFill>
                          <a:latin typeface="宋体"/>
                        </a:rPr>
                        <a:t>月 </a:t>
                      </a:r>
                      <a:r>
                        <a:rPr lang="zh-CN" altLang="en-US" sz="600" b="0" i="0" u="sng" strike="noStrike">
                          <a:solidFill>
                            <a:srgbClr val="000000"/>
                          </a:solidFill>
                          <a:latin typeface="宋体"/>
                        </a:rPr>
                        <a:t>    </a:t>
                      </a:r>
                      <a:r>
                        <a:rPr lang="zh-CN" altLang="en-US" sz="600" b="0" i="0" u="none" strike="noStrike">
                          <a:solidFill>
                            <a:srgbClr val="000000"/>
                          </a:solidFill>
                          <a:latin typeface="宋体"/>
                        </a:rPr>
                        <a:t> 日</a:t>
                      </a:r>
                      <a:endParaRPr lang="zh-CN" altLang="en-US" sz="600" b="0" i="0" u="sng" strike="noStrike">
                        <a:solidFill>
                          <a:srgbClr val="000000"/>
                        </a:solidFill>
                        <a:latin typeface="宋体"/>
                      </a:endParaRP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solidFill>
                            <a:srgbClr val="000000"/>
                          </a:solidFill>
                          <a:latin typeface="宋体"/>
                        </a:rPr>
                        <a:t>注销日期</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solidFill>
                            <a:srgbClr val="000000"/>
                          </a:solidFill>
                          <a:latin typeface="宋体"/>
                        </a:rPr>
                        <a:t>     年    月    日</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07181">
                <a:tc rowSpan="2">
                  <a:txBody>
                    <a:bodyPr/>
                    <a:lstStyle/>
                    <a:p>
                      <a:pPr algn="ctr" fontAlgn="ctr"/>
                      <a:r>
                        <a:rPr lang="zh-CN" altLang="en-US" sz="600" b="0" i="0" u="none" strike="noStrike">
                          <a:latin typeface="宋体"/>
                        </a:rPr>
                        <a:t>纳税人声明</a:t>
                      </a: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3">
                  <a:txBody>
                    <a:bodyPr/>
                    <a:lstStyle/>
                    <a:p>
                      <a:pPr algn="l" fontAlgn="ctr"/>
                      <a:r>
                        <a:rPr lang="zh-CN" altLang="en-US" sz="600" b="0" i="0" u="none" strike="noStrike">
                          <a:solidFill>
                            <a:srgbClr val="000000"/>
                          </a:solidFill>
                          <a:latin typeface="宋体"/>
                        </a:rPr>
                        <a:t>    此信息采集表是根据水资源税改革试点政策及征管办法填报的，是真实的、可靠的、完整的。             </a:t>
                      </a:r>
                      <a:br>
                        <a:rPr lang="zh-CN" altLang="en-US" sz="600" b="0" i="0" u="none" strike="noStrike">
                          <a:solidFill>
                            <a:srgbClr val="000000"/>
                          </a:solidFill>
                          <a:latin typeface="宋体"/>
                        </a:rPr>
                      </a:br>
                      <a:endParaRPr lang="zh-CN" altLang="en-US" sz="600" b="0" i="0" u="none" strike="noStrike">
                        <a:solidFill>
                          <a:srgbClr val="000000"/>
                        </a:solidFill>
                        <a:latin typeface="宋体"/>
                      </a:endParaRPr>
                    </a:p>
                  </a:txBody>
                  <a:tcPr marL="5847" marR="5847" marT="584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zh-CN" altLang="en-US"/>
                    </a:p>
                  </a:txBody>
                  <a:tcPr/>
                </a:tc>
                <a:tc rowSpan="2" hMerge="1">
                  <a:txBody>
                    <a:bodyPr/>
                    <a:lstStyle/>
                    <a:p>
                      <a:endParaRPr lang="zh-CN" altLang="en-US"/>
                    </a:p>
                  </a:txBody>
                  <a:tcPr/>
                </a:tc>
                <a:tc gridSpan="2">
                  <a:txBody>
                    <a:bodyPr/>
                    <a:lstStyle/>
                    <a:p>
                      <a:pPr algn="l" fontAlgn="t"/>
                      <a:r>
                        <a:rPr lang="zh-CN" altLang="en-US" sz="600" b="0" i="0" u="none" strike="noStrike">
                          <a:solidFill>
                            <a:srgbClr val="000000"/>
                          </a:solidFill>
                          <a:latin typeface="宋体"/>
                        </a:rPr>
                        <a:t>纳税人（公章）：</a:t>
                      </a:r>
                    </a:p>
                  </a:txBody>
                  <a:tcPr marL="5847" marR="5847" marT="58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zh-CN" altLang="en-US"/>
                    </a:p>
                  </a:txBody>
                  <a:tcPr/>
                </a:tc>
                <a:tc gridSpan="2">
                  <a:txBody>
                    <a:bodyPr/>
                    <a:lstStyle/>
                    <a:p>
                      <a:pPr algn="l" fontAlgn="t"/>
                      <a:r>
                        <a:rPr lang="zh-CN" altLang="en-US" sz="600" b="0" i="0" u="none" strike="noStrike">
                          <a:solidFill>
                            <a:srgbClr val="000000"/>
                          </a:solidFill>
                          <a:latin typeface="宋体"/>
                        </a:rPr>
                        <a:t>法定代表人（签章）：</a:t>
                      </a:r>
                    </a:p>
                  </a:txBody>
                  <a:tcPr marL="5847" marR="5847" marT="58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zh-CN" altLang="en-US"/>
                    </a:p>
                  </a:txBody>
                  <a:tcPr/>
                </a:tc>
                <a:tc>
                  <a:txBody>
                    <a:bodyPr/>
                    <a:lstStyle/>
                    <a:p>
                      <a:pPr algn="l" fontAlgn="t"/>
                      <a:r>
                        <a:rPr lang="zh-CN" altLang="en-US" sz="600" b="0" i="0" u="none" strike="noStrike">
                          <a:solidFill>
                            <a:srgbClr val="000000"/>
                          </a:solidFill>
                          <a:latin typeface="宋体"/>
                        </a:rPr>
                        <a:t>办税员（签章）：</a:t>
                      </a:r>
                    </a:p>
                  </a:txBody>
                  <a:tcPr marL="5847" marR="5847" marT="584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484170">
                <a:tc vMerge="1">
                  <a:txBody>
                    <a:bodyPr/>
                    <a:lstStyle/>
                    <a:p>
                      <a:endParaRPr lang="zh-CN" altLang="en-US"/>
                    </a:p>
                  </a:txBody>
                  <a:tcPr/>
                </a:tc>
                <a:tc gridSpan="3" vMerge="1">
                  <a:txBody>
                    <a:bodyPr/>
                    <a:lstStyle/>
                    <a:p>
                      <a:endParaRPr lang="zh-CN" altLang="en-US"/>
                    </a:p>
                  </a:txBody>
                  <a:tcPr/>
                </a:tc>
                <a:tc hMerge="1" vMerge="1">
                  <a:txBody>
                    <a:bodyPr/>
                    <a:lstStyle/>
                    <a:p>
                      <a:endParaRPr lang="zh-CN" altLang="en-US"/>
                    </a:p>
                  </a:txBody>
                  <a:tcPr/>
                </a:tc>
                <a:tc hMerge="1" vMerge="1">
                  <a:txBody>
                    <a:bodyPr/>
                    <a:lstStyle/>
                    <a:p>
                      <a:endParaRPr lang="zh-CN" altLang="en-US"/>
                    </a:p>
                  </a:txBody>
                  <a:tcPr/>
                </a:tc>
                <a:tc gridSpan="2">
                  <a:txBody>
                    <a:bodyPr/>
                    <a:lstStyle/>
                    <a:p>
                      <a:pPr algn="r" fontAlgn="b"/>
                      <a:r>
                        <a:rPr lang="zh-CN" altLang="en-US" sz="600" b="0" i="0" u="none" strike="noStrike">
                          <a:solidFill>
                            <a:srgbClr val="000000"/>
                          </a:solidFill>
                          <a:latin typeface="宋体"/>
                        </a:rPr>
                        <a:t> 年     月      日</a:t>
                      </a:r>
                    </a:p>
                  </a:txBody>
                  <a:tcPr marL="5847" marR="5847" marT="58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r" fontAlgn="b"/>
                      <a:r>
                        <a:rPr lang="zh-CN" altLang="en-US" sz="600" b="0" i="0" u="none" strike="noStrike">
                          <a:solidFill>
                            <a:srgbClr val="000000"/>
                          </a:solidFill>
                          <a:latin typeface="宋体"/>
                        </a:rPr>
                        <a:t> 年     月     日</a:t>
                      </a:r>
                    </a:p>
                  </a:txBody>
                  <a:tcPr marL="5847" marR="5847" marT="58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r" fontAlgn="b"/>
                      <a:r>
                        <a:rPr lang="zh-CN" altLang="en-US" sz="600" b="0" i="0" u="none" strike="noStrike" dirty="0">
                          <a:solidFill>
                            <a:srgbClr val="000000"/>
                          </a:solidFill>
                          <a:latin typeface="宋体"/>
                        </a:rPr>
                        <a:t> 年     月     日</a:t>
                      </a:r>
                    </a:p>
                  </a:txBody>
                  <a:tcPr marL="5847" marR="5847" marT="58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edg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000" dirty="0" smtClean="0">
                <a:latin typeface="+mn-ea"/>
              </a:rPr>
              <a:t>（</a:t>
            </a:r>
            <a:r>
              <a:rPr lang="en-US" altLang="zh-CN" sz="2000" dirty="0" smtClean="0">
                <a:latin typeface="+mn-ea"/>
              </a:rPr>
              <a:t>2</a:t>
            </a:r>
            <a:r>
              <a:rPr lang="zh-CN" altLang="en-US" sz="2000" dirty="0" smtClean="0">
                <a:latin typeface="+mn-ea"/>
              </a:rPr>
              <a:t>）纳税申报</a:t>
            </a:r>
            <a:endParaRPr lang="en-US" altLang="zh-CN" sz="2000" dirty="0" smtClean="0">
              <a:latin typeface="+mn-ea"/>
            </a:endParaRPr>
          </a:p>
          <a:p>
            <a:endParaRPr lang="zh-CN" altLang="en-US" sz="2000" dirty="0" smtClean="0">
              <a:latin typeface="+mn-ea"/>
            </a:endParaRPr>
          </a:p>
          <a:p>
            <a:r>
              <a:rPr lang="zh-CN" altLang="en-US" sz="2000" dirty="0" smtClean="0">
                <a:latin typeface="+mn-ea"/>
              </a:rPr>
              <a:t>为方便纳税人办理纳税申报，纳税人取水口所在地的设区市、县级水行政主管部门负责取用水量核定工作。取用水量应按照水源类型和用水行业类型核定。</a:t>
            </a:r>
            <a:endParaRPr lang="en-US" altLang="zh-CN" sz="2000" dirty="0" smtClean="0">
              <a:latin typeface="+mn-ea"/>
            </a:endParaRPr>
          </a:p>
          <a:p>
            <a:endParaRPr lang="zh-CN" altLang="en-US" sz="2000" dirty="0" smtClean="0">
              <a:latin typeface="+mn-ea"/>
            </a:endParaRPr>
          </a:p>
          <a:p>
            <a:r>
              <a:rPr lang="zh-CN" altLang="en-US" sz="2000" dirty="0" smtClean="0">
                <a:latin typeface="+mn-ea"/>
              </a:rPr>
              <a:t>纳税人办理纳税申报时须报送水行政主管部门核发的</a:t>
            </a:r>
            <a:r>
              <a:rPr lang="en-US" altLang="zh-CN" sz="2000" dirty="0" smtClean="0">
                <a:latin typeface="+mn-ea"/>
              </a:rPr>
              <a:t>《</a:t>
            </a:r>
            <a:r>
              <a:rPr lang="zh-CN" altLang="en-US" sz="2000" dirty="0" smtClean="0">
                <a:latin typeface="+mn-ea"/>
              </a:rPr>
              <a:t>水资源税纳税人取用水量核定书</a:t>
            </a:r>
            <a:r>
              <a:rPr lang="en-US" altLang="zh-CN" sz="2000" dirty="0" smtClean="0">
                <a:latin typeface="+mn-ea"/>
              </a:rPr>
              <a:t>》</a:t>
            </a:r>
            <a:r>
              <a:rPr lang="zh-CN" altLang="en-US" sz="2000" dirty="0" smtClean="0">
                <a:latin typeface="+mn-ea"/>
              </a:rPr>
              <a:t>，并按照核定的实际取水量计算缴纳水资源税。</a:t>
            </a:r>
            <a:endParaRPr lang="en-US" altLang="zh-CN" sz="2000" dirty="0" smtClean="0">
              <a:latin typeface="+mn-ea"/>
            </a:endParaRPr>
          </a:p>
          <a:p>
            <a:endParaRPr lang="zh-CN" altLang="en-US" sz="2000" dirty="0" smtClean="0">
              <a:latin typeface="+mn-ea"/>
            </a:endParaRPr>
          </a:p>
          <a:p>
            <a:r>
              <a:rPr lang="zh-CN" altLang="en-US" sz="2000" dirty="0" smtClean="0">
                <a:latin typeface="+mn-ea"/>
              </a:rPr>
              <a:t>纳税人未取得</a:t>
            </a:r>
            <a:r>
              <a:rPr lang="en-US" altLang="zh-CN" sz="2000" dirty="0" smtClean="0">
                <a:latin typeface="+mn-ea"/>
              </a:rPr>
              <a:t>《</a:t>
            </a:r>
            <a:r>
              <a:rPr lang="zh-CN" altLang="en-US" sz="2000" dirty="0" smtClean="0">
                <a:latin typeface="+mn-ea"/>
              </a:rPr>
              <a:t>水资源税纳税人取用水量核定书</a:t>
            </a:r>
            <a:r>
              <a:rPr lang="en-US" altLang="zh-CN" sz="2000" dirty="0" smtClean="0">
                <a:latin typeface="+mn-ea"/>
              </a:rPr>
              <a:t>》</a:t>
            </a:r>
            <a:r>
              <a:rPr lang="zh-CN" altLang="en-US" sz="2000" dirty="0" smtClean="0">
                <a:latin typeface="+mn-ea"/>
              </a:rPr>
              <a:t>，应在纳税期内按照上期实际缴纳的税额预缴税款，并在下个纳税期办理税款结算。</a:t>
            </a:r>
            <a:endParaRPr lang="en-US" altLang="zh-CN" sz="2000" dirty="0" smtClean="0">
              <a:latin typeface="+mn-ea"/>
            </a:endParaRPr>
          </a:p>
          <a:p>
            <a:endParaRPr lang="zh-CN" altLang="en-US" sz="2000" dirty="0" smtClean="0">
              <a:latin typeface="+mn-ea"/>
            </a:endParaRPr>
          </a:p>
          <a:p>
            <a:r>
              <a:rPr lang="zh-CN" altLang="en-US" sz="2000" dirty="0" smtClean="0">
                <a:latin typeface="+mn-ea"/>
              </a:rPr>
              <a:t>纳税人应按水行政主管部门批准的计划取用水。主管税务机关应监控纳税人水资源税申报情况。纳税人（水力发电、城镇供水企业取用水除外）当年累计取用水量超过水行政主管部门批准年度用水计划的部分，超过部分按水资源税税额标准的</a:t>
            </a:r>
            <a:r>
              <a:rPr lang="en-US" altLang="zh-CN" sz="2000" dirty="0" smtClean="0">
                <a:latin typeface="+mn-ea"/>
              </a:rPr>
              <a:t>2</a:t>
            </a:r>
            <a:r>
              <a:rPr lang="zh-CN" altLang="en-US" sz="2000" dirty="0" smtClean="0">
                <a:latin typeface="+mn-ea"/>
              </a:rPr>
              <a:t>至</a:t>
            </a:r>
            <a:r>
              <a:rPr lang="en-US" altLang="zh-CN" sz="2000" dirty="0" smtClean="0">
                <a:latin typeface="+mn-ea"/>
              </a:rPr>
              <a:t>3</a:t>
            </a:r>
            <a:r>
              <a:rPr lang="zh-CN" altLang="en-US" sz="2000" dirty="0" smtClean="0">
                <a:latin typeface="+mn-ea"/>
              </a:rPr>
              <a:t>倍征收。 </a:t>
            </a:r>
          </a:p>
          <a:p>
            <a:endParaRPr lang="zh-CN" altLang="en-US" sz="2400" dirty="0" smtClean="0"/>
          </a:p>
          <a:p>
            <a:endParaRPr lang="zh-CN" altLang="en-US" sz="2400" dirty="0" smtClean="0">
              <a:latin typeface="+mn-ea"/>
            </a:endParaRP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graphicFrame>
        <p:nvGraphicFramePr>
          <p:cNvPr id="13" name="表格 12"/>
          <p:cNvGraphicFramePr>
            <a:graphicFrameLocks noGrp="1"/>
          </p:cNvGraphicFramePr>
          <p:nvPr/>
        </p:nvGraphicFramePr>
        <p:xfrm>
          <a:off x="285722" y="963282"/>
          <a:ext cx="8643997" cy="4894608"/>
        </p:xfrm>
        <a:graphic>
          <a:graphicData uri="http://schemas.openxmlformats.org/drawingml/2006/table">
            <a:tbl>
              <a:tblPr firstRow="1" firstCol="1" bandRow="1"/>
              <a:tblGrid>
                <a:gridCol w="1002591"/>
                <a:gridCol w="416527"/>
                <a:gridCol w="1002591"/>
                <a:gridCol w="1002591"/>
                <a:gridCol w="1393505"/>
                <a:gridCol w="1002591"/>
                <a:gridCol w="1625247"/>
                <a:gridCol w="1198354"/>
              </a:tblGrid>
              <a:tr h="323811">
                <a:tc gridSpan="8">
                  <a:txBody>
                    <a:bodyPr/>
                    <a:lstStyle/>
                    <a:p>
                      <a:pPr indent="127000" algn="ctr" hangingPunct="0">
                        <a:spcBef>
                          <a:spcPts val="250"/>
                        </a:spcBef>
                        <a:spcAft>
                          <a:spcPts val="0"/>
                        </a:spcAft>
                      </a:pPr>
                      <a:r>
                        <a:rPr lang="zh-CN" sz="1100" b="1" dirty="0" smtClean="0">
                          <a:effectLst/>
                          <a:latin typeface="Times New Roman"/>
                          <a:ea typeface="仿宋_GB2312"/>
                          <a:cs typeface="宋体"/>
                        </a:rPr>
                        <a:t>水资源税纳税人取用水量核定书</a:t>
                      </a:r>
                      <a:endParaRPr lang="zh-CN" sz="1500" dirty="0">
                        <a:effectLst/>
                        <a:latin typeface="Times New Roman"/>
                        <a:ea typeface="仿宋_GB2312"/>
                      </a:endParaRPr>
                    </a:p>
                  </a:txBody>
                  <a:tcPr marL="62351" marR="62351" marT="0" marB="0" anchor="ctr">
                    <a:lnL>
                      <a:noFill/>
                    </a:lnL>
                    <a:lnR>
                      <a:noFill/>
                    </a:lnR>
                    <a:lnT>
                      <a:noFill/>
                    </a:lnT>
                    <a:lnB>
                      <a:noFill/>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23811">
                <a:tc gridSpan="3">
                  <a:txBody>
                    <a:bodyPr/>
                    <a:lstStyle/>
                    <a:p>
                      <a:pPr indent="127000" algn="l" hangingPunct="0">
                        <a:spcBef>
                          <a:spcPts val="250"/>
                        </a:spcBef>
                        <a:spcAft>
                          <a:spcPts val="0"/>
                        </a:spcAft>
                      </a:pPr>
                      <a:r>
                        <a:rPr lang="zh-CN" sz="1100">
                          <a:effectLst/>
                          <a:latin typeface="Times New Roman"/>
                          <a:ea typeface="仿宋_GB2312"/>
                          <a:cs typeface="宋体"/>
                        </a:rPr>
                        <a:t>水行政主管部门：（签章）</a:t>
                      </a:r>
                      <a:endParaRPr lang="zh-CN" sz="1500">
                        <a:effectLst/>
                        <a:latin typeface="Times New Roman"/>
                        <a:ea typeface="仿宋_GB2312"/>
                      </a:endParaRPr>
                    </a:p>
                  </a:txBody>
                  <a:tcPr marL="62351" marR="62351"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indent="127000" algn="ctr" hangingPunct="0">
                        <a:spcBef>
                          <a:spcPts val="250"/>
                        </a:spcBef>
                        <a:spcAft>
                          <a:spcPts val="0"/>
                        </a:spcAft>
                      </a:pPr>
                      <a:r>
                        <a:rPr lang="en-US" sz="1100">
                          <a:effectLst/>
                          <a:latin typeface="仿宋_GB2312"/>
                          <a:ea typeface="仿宋_GB2312"/>
                          <a:cs typeface="宋体"/>
                        </a:rPr>
                        <a:t> </a:t>
                      </a:r>
                      <a:endParaRPr lang="zh-CN" sz="1500">
                        <a:effectLst/>
                        <a:latin typeface="Times New Roman"/>
                        <a:ea typeface="仿宋_GB2312"/>
                      </a:endParaRPr>
                    </a:p>
                  </a:txBody>
                  <a:tcPr marL="62351" marR="6235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en-US" sz="1100" dirty="0">
                          <a:effectLst/>
                          <a:latin typeface="仿宋_GB2312"/>
                          <a:ea typeface="仿宋_GB2312"/>
                          <a:cs typeface="宋体"/>
                        </a:rPr>
                        <a:t> </a:t>
                      </a:r>
                      <a:endParaRPr lang="zh-CN" sz="1500" dirty="0">
                        <a:effectLst/>
                        <a:latin typeface="Times New Roman"/>
                        <a:ea typeface="仿宋_GB2312"/>
                      </a:endParaRPr>
                    </a:p>
                  </a:txBody>
                  <a:tcPr marL="62351" marR="6235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en-US" sz="1100">
                          <a:effectLst/>
                          <a:latin typeface="仿宋_GB2312"/>
                          <a:ea typeface="仿宋_GB2312"/>
                          <a:cs typeface="宋体"/>
                        </a:rPr>
                        <a:t> </a:t>
                      </a:r>
                      <a:endParaRPr lang="zh-CN" sz="1500">
                        <a:effectLst/>
                        <a:latin typeface="Times New Roman"/>
                        <a:ea typeface="仿宋_GB2312"/>
                      </a:endParaRPr>
                    </a:p>
                  </a:txBody>
                  <a:tcPr marL="62351" marR="6235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单位：</a:t>
                      </a:r>
                      <a:endParaRPr lang="zh-CN" sz="1500">
                        <a:effectLst/>
                        <a:latin typeface="Times New Roman"/>
                        <a:ea typeface="仿宋_GB2312"/>
                      </a:endParaRPr>
                    </a:p>
                  </a:txBody>
                  <a:tcPr marL="62351" marR="6235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立方米</a:t>
                      </a:r>
                      <a:endParaRPr lang="zh-CN" sz="1500">
                        <a:effectLst/>
                        <a:latin typeface="Times New Roman"/>
                        <a:ea typeface="仿宋_GB2312"/>
                      </a:endParaRPr>
                    </a:p>
                  </a:txBody>
                  <a:tcPr marL="62351" marR="62351" marT="0" marB="0" anchor="ctr">
                    <a:lnL>
                      <a:noFill/>
                    </a:lnL>
                    <a:lnR>
                      <a:noFill/>
                    </a:lnR>
                    <a:lnT>
                      <a:noFill/>
                    </a:lnT>
                    <a:lnB w="12700" cap="flat" cmpd="sng" algn="ctr">
                      <a:solidFill>
                        <a:srgbClr val="000000"/>
                      </a:solidFill>
                      <a:prstDash val="solid"/>
                      <a:round/>
                      <a:headEnd type="none" w="med" len="med"/>
                      <a:tailEnd type="none" w="med" len="med"/>
                    </a:lnB>
                  </a:tcPr>
                </a:tc>
              </a:tr>
              <a:tr h="287832">
                <a:tc gridSpan="2">
                  <a:txBody>
                    <a:bodyPr/>
                    <a:lstStyle/>
                    <a:p>
                      <a:pPr indent="127000" algn="ctr" hangingPunct="0">
                        <a:spcBef>
                          <a:spcPts val="250"/>
                        </a:spcBef>
                        <a:spcAft>
                          <a:spcPts val="0"/>
                        </a:spcAft>
                      </a:pPr>
                      <a:r>
                        <a:rPr lang="zh-CN" sz="1100">
                          <a:effectLst/>
                          <a:latin typeface="Times New Roman"/>
                          <a:ea typeface="仿宋_GB2312"/>
                          <a:cs typeface="宋体"/>
                        </a:rPr>
                        <a:t>取水量所属期：</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3">
                  <a:txBody>
                    <a:bodyPr/>
                    <a:lstStyle/>
                    <a:p>
                      <a:pPr indent="127000" algn="l" hangingPunct="0">
                        <a:spcBef>
                          <a:spcPts val="250"/>
                        </a:spcBef>
                        <a:spcAft>
                          <a:spcPts val="0"/>
                        </a:spcAft>
                      </a:pPr>
                      <a:r>
                        <a:rPr lang="zh-CN" sz="1100">
                          <a:effectLst/>
                          <a:latin typeface="Times New Roman"/>
                          <a:ea typeface="仿宋_GB2312"/>
                          <a:cs typeface="宋体"/>
                        </a:rPr>
                        <a:t>自年月日至年月日</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gridSpan="3">
                  <a:txBody>
                    <a:bodyPr/>
                    <a:lstStyle/>
                    <a:p>
                      <a:pPr indent="127000" algn="l" hangingPunct="0">
                        <a:spcBef>
                          <a:spcPts val="250"/>
                        </a:spcBef>
                        <a:spcAft>
                          <a:spcPts val="0"/>
                        </a:spcAft>
                      </a:pPr>
                      <a:r>
                        <a:rPr lang="zh-CN" sz="1100">
                          <a:effectLst/>
                          <a:latin typeface="Times New Roman"/>
                          <a:ea typeface="仿宋_GB2312"/>
                          <a:cs typeface="宋体"/>
                        </a:rPr>
                        <a:t>抄表日期：年月日</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r>
              <a:tr h="299824">
                <a:tc gridSpan="4">
                  <a:txBody>
                    <a:bodyPr/>
                    <a:lstStyle/>
                    <a:p>
                      <a:pPr indent="127000" algn="l" hangingPunct="0">
                        <a:spcBef>
                          <a:spcPts val="250"/>
                        </a:spcBef>
                        <a:spcAft>
                          <a:spcPts val="0"/>
                        </a:spcAft>
                      </a:pPr>
                      <a:r>
                        <a:rPr lang="zh-CN" sz="1100">
                          <a:effectLst/>
                          <a:latin typeface="Times New Roman"/>
                          <a:ea typeface="仿宋_GB2312"/>
                          <a:cs typeface="宋体"/>
                        </a:rPr>
                        <a:t>纳税人识别号：</a:t>
                      </a:r>
                      <a:endParaRPr lang="zh-CN" sz="1500">
                        <a:effectLst/>
                        <a:latin typeface="Times New Roman"/>
                        <a:ea typeface="仿宋_GB2312"/>
                      </a:endParaRPr>
                    </a:p>
                  </a:txBody>
                  <a:tcPr marL="62351" marR="62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indent="127000" algn="l" hangingPunct="0">
                        <a:spcBef>
                          <a:spcPts val="250"/>
                        </a:spcBef>
                        <a:spcAft>
                          <a:spcPts val="0"/>
                        </a:spcAft>
                      </a:pPr>
                      <a:r>
                        <a:rPr lang="zh-CN" sz="1100">
                          <a:effectLst/>
                          <a:latin typeface="Times New Roman"/>
                          <a:ea typeface="仿宋_GB2312"/>
                          <a:cs typeface="宋体"/>
                        </a:rPr>
                        <a:t>联系人</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联系方式</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1853">
                <a:tc gridSpan="4">
                  <a:txBody>
                    <a:bodyPr/>
                    <a:lstStyle/>
                    <a:p>
                      <a:pPr indent="127000" algn="l" hangingPunct="0">
                        <a:spcBef>
                          <a:spcPts val="250"/>
                        </a:spcBef>
                        <a:spcAft>
                          <a:spcPts val="0"/>
                        </a:spcAft>
                      </a:pPr>
                      <a:r>
                        <a:rPr lang="zh-CN" sz="1100">
                          <a:effectLst/>
                          <a:latin typeface="Times New Roman"/>
                          <a:ea typeface="仿宋_GB2312"/>
                          <a:cs typeface="宋体"/>
                        </a:rPr>
                        <a:t>纳税人名称：</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indent="127000" algn="l" hangingPunct="0">
                        <a:spcBef>
                          <a:spcPts val="250"/>
                        </a:spcBef>
                        <a:spcAft>
                          <a:spcPts val="0"/>
                        </a:spcAft>
                      </a:pPr>
                      <a:r>
                        <a:rPr lang="zh-CN" sz="1100">
                          <a:effectLst/>
                          <a:latin typeface="Times New Roman"/>
                          <a:ea typeface="仿宋_GB2312"/>
                          <a:cs typeface="宋体"/>
                        </a:rPr>
                        <a:t>年度取水计划</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行业</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6783">
                <a:tc>
                  <a:txBody>
                    <a:bodyPr/>
                    <a:lstStyle/>
                    <a:p>
                      <a:pPr indent="127000" algn="l" hangingPunct="0">
                        <a:spcBef>
                          <a:spcPts val="250"/>
                        </a:spcBef>
                        <a:spcAft>
                          <a:spcPts val="0"/>
                        </a:spcAft>
                      </a:pPr>
                      <a:r>
                        <a:rPr lang="zh-CN" sz="1100">
                          <a:effectLst/>
                          <a:latin typeface="Times New Roman"/>
                          <a:ea typeface="仿宋_GB2312"/>
                          <a:cs typeface="宋体"/>
                        </a:rPr>
                        <a:t>取水口地点</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编号</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水源类型</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上期表底数</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本期表底数</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本期取水量</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累计取水量</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超计划取水量</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391">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391">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dirty="0">
                          <a:effectLst/>
                          <a:latin typeface="Times New Roman"/>
                          <a:ea typeface="仿宋_GB2312"/>
                          <a:cs typeface="宋体"/>
                        </a:rPr>
                        <a:t>　</a:t>
                      </a:r>
                      <a:endParaRPr lang="zh-CN" sz="1500" dirty="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391">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391">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391">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391">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391">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391">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6783">
                <a:tc>
                  <a:txBody>
                    <a:bodyPr/>
                    <a:lstStyle/>
                    <a:p>
                      <a:pPr indent="127000" algn="l" hangingPunct="0">
                        <a:spcBef>
                          <a:spcPts val="250"/>
                        </a:spcBef>
                        <a:spcAft>
                          <a:spcPts val="0"/>
                        </a:spcAft>
                      </a:pPr>
                      <a:r>
                        <a:rPr lang="zh-CN" sz="1100">
                          <a:effectLst/>
                          <a:latin typeface="Times New Roman"/>
                          <a:ea typeface="仿宋_GB2312"/>
                          <a:cs typeface="宋体"/>
                        </a:rPr>
                        <a:t>合计</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6783">
                <a:tc>
                  <a:txBody>
                    <a:bodyPr/>
                    <a:lstStyle/>
                    <a:p>
                      <a:pPr indent="127000" algn="l" hangingPunct="0">
                        <a:spcBef>
                          <a:spcPts val="250"/>
                        </a:spcBef>
                        <a:spcAft>
                          <a:spcPts val="0"/>
                        </a:spcAft>
                      </a:pPr>
                      <a:r>
                        <a:rPr lang="zh-CN" sz="1100">
                          <a:effectLst/>
                          <a:latin typeface="Times New Roman"/>
                          <a:ea typeface="仿宋_GB2312"/>
                          <a:cs typeface="宋体"/>
                        </a:rPr>
                        <a:t>纳税人签章</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抄表人签章</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a:effectLst/>
                          <a:latin typeface="Times New Roman"/>
                          <a:ea typeface="仿宋_GB2312"/>
                          <a:cs typeface="宋体"/>
                        </a:rPr>
                        <a:t>税务机关受理人</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　</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ctr" hangingPunct="0">
                        <a:spcBef>
                          <a:spcPts val="250"/>
                        </a:spcBef>
                        <a:spcAft>
                          <a:spcPts val="0"/>
                        </a:spcAft>
                      </a:pPr>
                      <a:r>
                        <a:rPr lang="zh-CN" sz="1100">
                          <a:effectLst/>
                          <a:latin typeface="Times New Roman"/>
                          <a:ea typeface="仿宋_GB2312"/>
                          <a:cs typeface="宋体"/>
                        </a:rPr>
                        <a:t>受理日期：</a:t>
                      </a:r>
                      <a:endParaRPr lang="zh-CN" sz="150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27000" algn="l" hangingPunct="0">
                        <a:spcBef>
                          <a:spcPts val="250"/>
                        </a:spcBef>
                        <a:spcAft>
                          <a:spcPts val="0"/>
                        </a:spcAft>
                      </a:pPr>
                      <a:r>
                        <a:rPr lang="zh-CN" sz="1100" dirty="0">
                          <a:effectLst/>
                          <a:latin typeface="Times New Roman"/>
                          <a:ea typeface="仿宋_GB2312"/>
                          <a:cs typeface="宋体"/>
                        </a:rPr>
                        <a:t>　</a:t>
                      </a:r>
                      <a:endParaRPr lang="zh-CN" sz="1500" dirty="0">
                        <a:effectLst/>
                        <a:latin typeface="Times New Roman"/>
                        <a:ea typeface="仿宋_GB2312"/>
                      </a:endParaRPr>
                    </a:p>
                  </a:txBody>
                  <a:tcPr marL="62351" marR="62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edg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graphicFrame>
        <p:nvGraphicFramePr>
          <p:cNvPr id="13" name="表格 12"/>
          <p:cNvGraphicFramePr>
            <a:graphicFrameLocks noGrp="1"/>
          </p:cNvGraphicFramePr>
          <p:nvPr/>
        </p:nvGraphicFramePr>
        <p:xfrm>
          <a:off x="285719" y="857232"/>
          <a:ext cx="8501122" cy="5214976"/>
        </p:xfrm>
        <a:graphic>
          <a:graphicData uri="http://schemas.openxmlformats.org/drawingml/2006/table">
            <a:tbl>
              <a:tblPr/>
              <a:tblGrid>
                <a:gridCol w="1205141"/>
                <a:gridCol w="586285"/>
                <a:gridCol w="825141"/>
                <a:gridCol w="727426"/>
                <a:gridCol w="846854"/>
                <a:gridCol w="683998"/>
                <a:gridCol w="610713"/>
                <a:gridCol w="211714"/>
                <a:gridCol w="317570"/>
                <a:gridCol w="521142"/>
                <a:gridCol w="586285"/>
                <a:gridCol w="553712"/>
                <a:gridCol w="825141"/>
              </a:tblGrid>
              <a:tr h="332764">
                <a:tc gridSpan="13">
                  <a:txBody>
                    <a:bodyPr/>
                    <a:lstStyle/>
                    <a:p>
                      <a:pPr algn="ctr" fontAlgn="ctr"/>
                      <a:r>
                        <a:rPr lang="zh-CN" altLang="en-US" sz="1200" b="0" i="0" u="none" strike="noStrike">
                          <a:latin typeface="方正大标宋简体"/>
                        </a:rPr>
                        <a:t>水资源税纳税申报表</a:t>
                      </a:r>
                      <a:r>
                        <a:rPr lang="en-US" altLang="zh-CN" sz="1200" b="0" i="0" u="none" strike="noStrike">
                          <a:latin typeface="方正大标宋简体"/>
                        </a:rPr>
                        <a:t>A</a:t>
                      </a:r>
                    </a:p>
                  </a:txBody>
                  <a:tcPr marL="5839" marR="5839" marT="5839" marB="0" anchor="ctr">
                    <a:lnL>
                      <a:noFill/>
                    </a:lnL>
                    <a:lnR>
                      <a:noFill/>
                    </a:lnR>
                    <a:lnT>
                      <a:noFill/>
                    </a:lnT>
                    <a:lnB>
                      <a:noFill/>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32935">
                <a:tc gridSpan="13">
                  <a:txBody>
                    <a:bodyPr/>
                    <a:lstStyle/>
                    <a:p>
                      <a:pPr algn="ctr" fontAlgn="ctr"/>
                      <a:r>
                        <a:rPr lang="zh-CN" altLang="en-US" sz="1000" b="0" i="0" u="none" strike="noStrike">
                          <a:latin typeface="方正小标宋_GBK"/>
                        </a:rPr>
                        <a:t>（本表适用于除城镇公共供水、农业、特殊用水类别以外的纳税人填报）</a:t>
                      </a:r>
                    </a:p>
                  </a:txBody>
                  <a:tcPr marL="5839" marR="5839" marT="5839" marB="0" anchor="ctr">
                    <a:lnL>
                      <a:noFill/>
                    </a:lnL>
                    <a:lnR>
                      <a:noFill/>
                    </a:lnR>
                    <a:lnT>
                      <a:noFill/>
                    </a:lnT>
                    <a:lnB>
                      <a:noFill/>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99659">
                <a:tc>
                  <a:txBody>
                    <a:bodyPr/>
                    <a:lstStyle/>
                    <a:p>
                      <a:pPr algn="l" fontAlgn="ctr"/>
                      <a:r>
                        <a:rPr lang="zh-CN" altLang="en-US" sz="600" b="0" i="0" u="none" strike="noStrike">
                          <a:latin typeface="宋体"/>
                        </a:rPr>
                        <a:t>填表日期：</a:t>
                      </a:r>
                    </a:p>
                  </a:txBody>
                  <a:tcPr marL="5839" marR="5839" marT="5839" marB="0" anchor="ctr">
                    <a:lnL>
                      <a:noFill/>
                    </a:lnL>
                    <a:lnR>
                      <a:noFill/>
                    </a:lnR>
                    <a:lnT>
                      <a:noFill/>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年    月    日</a:t>
                      </a:r>
                    </a:p>
                  </a:txBody>
                  <a:tcPr marL="5839" marR="5839" marT="5839"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l" fontAlgn="ctr"/>
                      <a:r>
                        <a:rPr lang="zh-CN" altLang="en-US" sz="600" b="0" i="0" u="none" strike="noStrike">
                          <a:latin typeface="宋体"/>
                        </a:rPr>
                        <a:t>　</a:t>
                      </a:r>
                    </a:p>
                  </a:txBody>
                  <a:tcPr marL="5839" marR="5839" marT="5839" marB="0" anchor="ctr">
                    <a:lnL>
                      <a:noFill/>
                    </a:lnL>
                    <a:lnR>
                      <a:noFill/>
                    </a:lnR>
                    <a:lnT>
                      <a:noFill/>
                    </a:lnT>
                    <a:lnB w="6350" cap="flat" cmpd="sng" algn="ctr">
                      <a:solidFill>
                        <a:srgbClr val="000000"/>
                      </a:solidFill>
                      <a:prstDash val="solid"/>
                      <a:round/>
                      <a:headEnd type="none" w="med" len="med"/>
                      <a:tailEnd type="none" w="med" len="med"/>
                    </a:lnB>
                  </a:tcPr>
                </a:tc>
                <a:tc gridSpan="5">
                  <a:txBody>
                    <a:bodyPr/>
                    <a:lstStyle/>
                    <a:p>
                      <a:pPr algn="ctr" fontAlgn="ctr"/>
                      <a:r>
                        <a:rPr lang="zh-CN" altLang="en-US" sz="600" b="0" i="0" u="none" strike="noStrike">
                          <a:latin typeface="宋体"/>
                        </a:rPr>
                        <a:t>税款所属期：    年    月   日至     年   月   日</a:t>
                      </a:r>
                    </a:p>
                  </a:txBody>
                  <a:tcPr marL="5839" marR="5839" marT="5839"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4">
                  <a:txBody>
                    <a:bodyPr/>
                    <a:lstStyle/>
                    <a:p>
                      <a:pPr algn="ctr" fontAlgn="ctr"/>
                      <a:r>
                        <a:rPr lang="zh-CN" altLang="en-US" sz="600" b="0" i="0" u="none" strike="noStrike">
                          <a:latin typeface="宋体"/>
                        </a:rPr>
                        <a:t>单位：元至角分，立方米</a:t>
                      </a:r>
                    </a:p>
                  </a:txBody>
                  <a:tcPr marL="5839" marR="5839" marT="5839"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99659">
                <a:tc>
                  <a:txBody>
                    <a:bodyPr/>
                    <a:lstStyle/>
                    <a:p>
                      <a:pPr algn="ctr" fontAlgn="ctr"/>
                      <a:r>
                        <a:rPr lang="zh-CN" altLang="en-US" sz="600" b="0" i="0" u="none" strike="noStrike">
                          <a:latin typeface="宋体"/>
                        </a:rPr>
                        <a:t>纳税人识别号</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latin typeface="宋体"/>
                        </a:rPr>
                        <a:t>纳税人名称</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99659">
                <a:tc>
                  <a:txBody>
                    <a:bodyPr/>
                    <a:lstStyle/>
                    <a:p>
                      <a:pPr algn="ctr" fontAlgn="ctr"/>
                      <a:r>
                        <a:rPr lang="zh-CN" altLang="en-US" sz="600" b="0" i="0" u="none" strike="noStrike">
                          <a:latin typeface="宋体"/>
                        </a:rPr>
                        <a:t>取水许可状态</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latin typeface="宋体"/>
                        </a:rPr>
                        <a:t>□已办理       □未办理</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latin typeface="宋体"/>
                        </a:rPr>
                        <a:t>纳税人所在地</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l"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99659">
                <a:tc>
                  <a:txBody>
                    <a:bodyPr/>
                    <a:lstStyle/>
                    <a:p>
                      <a:pPr algn="ctr" fontAlgn="ctr"/>
                      <a:r>
                        <a:rPr lang="zh-CN" altLang="en-US" sz="600" b="0" i="0" u="none" strike="noStrike">
                          <a:latin typeface="宋体"/>
                        </a:rPr>
                        <a:t>取水许可证号</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latin typeface="宋体"/>
                        </a:rPr>
                        <a:t>取水地点</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l" fontAlgn="ctr"/>
                      <a:r>
                        <a:rPr lang="zh-CN" altLang="en-US" sz="600" b="0" i="0" u="none" strike="noStrike">
                          <a:latin typeface="宋体"/>
                        </a:rPr>
                        <a:t>   </a:t>
                      </a:r>
                      <a:r>
                        <a:rPr lang="zh-CN" altLang="en-US" sz="600" b="0" i="0" u="sng" strike="noStrike">
                          <a:latin typeface="宋体"/>
                        </a:rPr>
                        <a:t>        </a:t>
                      </a:r>
                      <a:r>
                        <a:rPr lang="zh-CN" altLang="en-US" sz="600" b="0" i="0" u="none" strike="noStrike">
                          <a:latin typeface="宋体"/>
                        </a:rPr>
                        <a:t>市</a:t>
                      </a:r>
                      <a:r>
                        <a:rPr lang="zh-CN" altLang="en-US" sz="600" b="0" i="0" u="sng" strike="noStrike">
                          <a:latin typeface="宋体"/>
                        </a:rPr>
                        <a:t>           </a:t>
                      </a:r>
                      <a:r>
                        <a:rPr lang="zh-CN" altLang="en-US" sz="600" b="0" i="0" u="none" strike="noStrike">
                          <a:latin typeface="宋体"/>
                        </a:rPr>
                        <a:t>县</a:t>
                      </a:r>
                      <a:r>
                        <a:rPr lang="en-US" altLang="zh-CN" sz="600" b="0" i="0" u="none" strike="noStrike">
                          <a:latin typeface="宋体"/>
                        </a:rPr>
                        <a:t>/</a:t>
                      </a:r>
                      <a:r>
                        <a:rPr lang="zh-CN" altLang="en-US" sz="600" b="0" i="0" u="none" strike="noStrike">
                          <a:latin typeface="宋体"/>
                        </a:rPr>
                        <a:t>区 </a:t>
                      </a:r>
                      <a:r>
                        <a:rPr lang="zh-CN" altLang="en-US" sz="600" b="0" i="0" u="sng" strike="noStrike">
                          <a:latin typeface="宋体"/>
                        </a:rPr>
                        <a:t>            </a:t>
                      </a:r>
                      <a:r>
                        <a:rPr lang="zh-CN" altLang="en-US" sz="600" b="0" i="0" u="none" strike="noStrike">
                          <a:latin typeface="宋体"/>
                        </a:rPr>
                        <a:t>乡</a:t>
                      </a:r>
                      <a:r>
                        <a:rPr lang="en-US" altLang="zh-CN" sz="600" b="0" i="0" u="none" strike="noStrike">
                          <a:latin typeface="宋体"/>
                        </a:rPr>
                        <a:t>/</a:t>
                      </a:r>
                      <a:r>
                        <a:rPr lang="zh-CN" altLang="en-US" sz="600" b="0" i="0" u="none" strike="noStrike">
                          <a:latin typeface="宋体"/>
                        </a:rPr>
                        <a:t>镇</a:t>
                      </a:r>
                      <a:r>
                        <a:rPr lang="en-US" altLang="zh-CN" sz="600" b="0" i="0" u="none" strike="noStrike">
                          <a:latin typeface="宋体"/>
                        </a:rPr>
                        <a:t>/</a:t>
                      </a:r>
                      <a:r>
                        <a:rPr lang="zh-CN" altLang="en-US" sz="600" b="0" i="0" u="none" strike="noStrike">
                          <a:latin typeface="宋体"/>
                        </a:rPr>
                        <a:t>街道</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99659">
                <a:tc>
                  <a:txBody>
                    <a:bodyPr/>
                    <a:lstStyle/>
                    <a:p>
                      <a:pPr algn="ctr" fontAlgn="ctr"/>
                      <a:r>
                        <a:rPr lang="zh-CN" altLang="en-US" sz="600" b="0" i="0" u="none" strike="noStrike">
                          <a:latin typeface="宋体"/>
                        </a:rPr>
                        <a:t>水源类型</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latin typeface="宋体"/>
                        </a:rPr>
                        <a:t>□地表水     □地下水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latin typeface="宋体"/>
                        </a:rPr>
                        <a:t>年取用水计划</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600" b="0" i="0" u="sng" strike="noStrike">
                          <a:latin typeface="宋体"/>
                        </a:rPr>
                        <a:t>     </a:t>
                      </a:r>
                      <a:r>
                        <a:rPr lang="zh-CN" altLang="en-US" sz="600" b="0" i="0" u="none" strike="noStrike">
                          <a:latin typeface="宋体"/>
                        </a:rPr>
                        <a:t>立方米</a:t>
                      </a:r>
                      <a:endParaRPr lang="zh-CN" altLang="en-US" sz="600" b="0" i="0" u="sng" strike="noStrike">
                        <a:latin typeface="宋体"/>
                      </a:endParaRP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适用税额等次</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gridSpan="5">
                  <a:txBody>
                    <a:bodyPr/>
                    <a:lstStyle/>
                    <a:p>
                      <a:pPr algn="ctr" fontAlgn="ctr"/>
                      <a:r>
                        <a:rPr lang="zh-CN" altLang="en-US" sz="600" b="0" i="0" u="none" strike="noStrike">
                          <a:latin typeface="宋体"/>
                        </a:rPr>
                        <a:t>□省辖市  □县市</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76750">
                <a:tc>
                  <a:txBody>
                    <a:bodyPr/>
                    <a:lstStyle/>
                    <a:p>
                      <a:pPr algn="ctr" fontAlgn="ctr"/>
                      <a:r>
                        <a:rPr lang="zh-CN" altLang="en-US" sz="600" b="0" i="0" u="none" strike="noStrike">
                          <a:latin typeface="宋体"/>
                        </a:rPr>
                        <a:t>地下水取水地点供水管网是否覆盖</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latin typeface="宋体"/>
                        </a:rPr>
                        <a:t>□是        □否</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latin typeface="宋体"/>
                        </a:rPr>
                        <a:t>取用水行业</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8">
                  <a:txBody>
                    <a:bodyPr/>
                    <a:lstStyle/>
                    <a:p>
                      <a:pPr algn="ctr" fontAlgn="ctr"/>
                      <a:r>
                        <a:rPr lang="zh-CN" altLang="en-US" sz="600" b="0" i="0" u="none" strike="noStrike">
                          <a:latin typeface="宋体"/>
                        </a:rPr>
                        <a:t>  □特种行业 □其他行业</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99659">
                <a:tc>
                  <a:txBody>
                    <a:bodyPr/>
                    <a:lstStyle/>
                    <a:p>
                      <a:pPr algn="ctr" fontAlgn="ctr"/>
                      <a:r>
                        <a:rPr lang="zh-CN" altLang="en-US" sz="600" b="0" i="0" u="none" strike="noStrike">
                          <a:latin typeface="宋体"/>
                        </a:rPr>
                        <a:t>地下水超采区类型</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latin typeface="宋体"/>
                        </a:rPr>
                        <a:t>□非超采区 □超采区 □严重超采区</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600" b="0" i="0" u="none" strike="noStrike">
                          <a:latin typeface="宋体"/>
                        </a:rPr>
                        <a:t>取水量核定机关</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8">
                  <a:txBody>
                    <a:bodyPr/>
                    <a:lstStyle/>
                    <a:p>
                      <a:pPr algn="ctr" fontAlgn="ctr"/>
                      <a:r>
                        <a:rPr lang="zh-CN" altLang="en-US" sz="600" b="0" i="0" u="none" strike="noStrike">
                          <a:solidFill>
                            <a:srgbClr val="FF0000"/>
                          </a:solidFill>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99659">
                <a:tc gridSpan="13">
                  <a:txBody>
                    <a:bodyPr/>
                    <a:lstStyle/>
                    <a:p>
                      <a:pPr algn="ctr" fontAlgn="ctr"/>
                      <a:r>
                        <a:rPr lang="zh-CN" altLang="en-US" sz="600" b="0" i="0" u="none" strike="noStrike">
                          <a:latin typeface="方正小标宋_GBK"/>
                        </a:rPr>
                        <a:t>税款申报</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32764">
                <a:tc>
                  <a:txBody>
                    <a:bodyPr/>
                    <a:lstStyle/>
                    <a:p>
                      <a:pPr algn="ctr" fontAlgn="ctr"/>
                      <a:r>
                        <a:rPr lang="zh-CN" altLang="en-US" sz="600" b="0" i="0" u="none" strike="noStrike">
                          <a:latin typeface="宋体"/>
                        </a:rPr>
                        <a:t>项目</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征收子目</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上期累计取水量</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本期取水量</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本期累计取水量</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累计超计划</a:t>
                      </a:r>
                      <a:br>
                        <a:rPr lang="zh-CN" altLang="en-US" sz="600" b="0" i="0" u="none" strike="noStrike">
                          <a:latin typeface="宋体"/>
                        </a:rPr>
                      </a:br>
                      <a:r>
                        <a:rPr lang="zh-CN" altLang="en-US" sz="600" b="0" i="0" u="none" strike="noStrike">
                          <a:latin typeface="宋体"/>
                        </a:rPr>
                        <a:t>取水量</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累计超计划</a:t>
                      </a:r>
                      <a:br>
                        <a:rPr lang="zh-CN" altLang="en-US" sz="600" b="0" i="0" u="none" strike="noStrike">
                          <a:latin typeface="宋体"/>
                        </a:rPr>
                      </a:br>
                      <a:r>
                        <a:rPr lang="zh-CN" altLang="en-US" sz="600" b="0" i="0" u="none" strike="noStrike">
                          <a:latin typeface="宋体"/>
                        </a:rPr>
                        <a:t>取水比例</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本期适用税额</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本期应纳税额</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本期减免</a:t>
                      </a:r>
                      <a:br>
                        <a:rPr lang="zh-CN" altLang="en-US" sz="600" b="0" i="0" u="none" strike="noStrike">
                          <a:latin typeface="宋体"/>
                        </a:rPr>
                      </a:br>
                      <a:r>
                        <a:rPr lang="zh-CN" altLang="en-US" sz="600" b="0" i="0" u="none" strike="noStrike">
                          <a:latin typeface="宋体"/>
                        </a:rPr>
                        <a:t>税额</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本期已缴税额</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本期应补（退）税额</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9659">
                <a:tc>
                  <a:txBody>
                    <a:bodyPr/>
                    <a:lstStyle/>
                    <a:p>
                      <a:pPr algn="ctr" fontAlgn="ctr"/>
                      <a:r>
                        <a:rPr lang="en-US" altLang="zh-CN" sz="600" b="0" i="0" u="none" strike="noStrike">
                          <a:latin typeface="宋体"/>
                        </a:rPr>
                        <a:t>1</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2</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3</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4</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5</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6</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7</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600" b="0" i="0" u="none" strike="noStrike">
                          <a:latin typeface="宋体"/>
                        </a:rPr>
                        <a:t>8</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en-US" altLang="zh-CN" sz="600" b="0" i="0" u="none" strike="noStrike">
                          <a:latin typeface="宋体"/>
                        </a:rPr>
                        <a:t>9</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10</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11</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12=9-10-11</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9659">
                <a:tc>
                  <a:txBody>
                    <a:bodyPr/>
                    <a:lstStyle/>
                    <a:p>
                      <a:pPr algn="ctr" fontAlgn="ctr"/>
                      <a:r>
                        <a:rPr lang="zh-CN" altLang="en-US" sz="600" b="0" i="0" u="none" strike="noStrike">
                          <a:latin typeface="宋体"/>
                        </a:rPr>
                        <a:t>□地表水 □地下水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9659">
                <a:tc>
                  <a:txBody>
                    <a:bodyPr/>
                    <a:lstStyle/>
                    <a:p>
                      <a:pPr algn="ctr" fontAlgn="ctr"/>
                      <a:r>
                        <a:rPr lang="zh-CN" altLang="en-US" sz="600" b="0" i="0" u="none" strike="noStrike">
                          <a:latin typeface="宋体"/>
                        </a:rPr>
                        <a:t>合计</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600" b="0" i="0" u="none" strike="noStrike">
                          <a:latin typeface="宋体"/>
                        </a:rPr>
                        <a:t>——</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9659">
                <a:tc gridSpan="13">
                  <a:txBody>
                    <a:bodyPr/>
                    <a:lstStyle/>
                    <a:p>
                      <a:pPr algn="l" fontAlgn="ctr"/>
                      <a:r>
                        <a:rPr lang="zh-CN" altLang="en-US" sz="600" b="0" i="0" u="none" strike="noStrike">
                          <a:latin typeface="宋体"/>
                        </a:rPr>
                        <a:t>以下由纳税人填写：</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99659">
                <a:tc>
                  <a:txBody>
                    <a:bodyPr/>
                    <a:lstStyle/>
                    <a:p>
                      <a:pPr algn="ctr" fontAlgn="ctr"/>
                      <a:r>
                        <a:rPr lang="zh-CN" altLang="en-US" sz="600" b="0" i="0" u="none" strike="noStrike">
                          <a:latin typeface="宋体"/>
                        </a:rPr>
                        <a:t>纳税人声明</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12">
                  <a:txBody>
                    <a:bodyPr/>
                    <a:lstStyle/>
                    <a:p>
                      <a:pPr algn="ctr" fontAlgn="ctr"/>
                      <a:r>
                        <a:rPr lang="zh-CN" altLang="en-US" sz="600" b="0" i="0" u="none" strike="noStrike">
                          <a:latin typeface="宋体"/>
                        </a:rPr>
                        <a:t>此纳税申报表是根据水资源税改革试点政策及征管办法填报的，是真实的、可靠的、完整的。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722098">
                <a:tc>
                  <a:txBody>
                    <a:bodyPr/>
                    <a:lstStyle/>
                    <a:p>
                      <a:pPr algn="ctr" fontAlgn="ctr"/>
                      <a:r>
                        <a:rPr lang="zh-CN" altLang="en-US" sz="600" b="0" i="0" u="none" strike="noStrike">
                          <a:latin typeface="宋体"/>
                        </a:rPr>
                        <a:t>纳税人</a:t>
                      </a:r>
                      <a:br>
                        <a:rPr lang="zh-CN" altLang="en-US" sz="600" b="0" i="0" u="none" strike="noStrike">
                          <a:latin typeface="宋体"/>
                        </a:rPr>
                      </a:br>
                      <a:r>
                        <a:rPr lang="zh-CN" altLang="en-US" sz="600" b="0" i="0" u="none" strike="noStrike">
                          <a:latin typeface="宋体"/>
                        </a:rPr>
                        <a:t>（公章）</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zh-CN" altLang="en-US" sz="600" b="0" i="0" u="none" strike="noStrike">
                          <a:latin typeface="宋体"/>
                        </a:rPr>
                        <a:t>经办人</a:t>
                      </a:r>
                      <a:br>
                        <a:rPr lang="zh-CN" altLang="en-US" sz="600" b="0" i="0" u="none" strike="noStrike">
                          <a:latin typeface="宋体"/>
                        </a:rPr>
                      </a:br>
                      <a:r>
                        <a:rPr lang="zh-CN" altLang="en-US" sz="600" b="0" i="0" u="none" strike="noStrike">
                          <a:latin typeface="宋体"/>
                        </a:rPr>
                        <a:t>（签章）</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zh-CN" altLang="en-US" sz="600" b="0" i="0" u="none" strike="noStrike">
                          <a:latin typeface="宋体"/>
                        </a:rPr>
                        <a:t>代理人</a:t>
                      </a:r>
                      <a:br>
                        <a:rPr lang="zh-CN" altLang="en-US" sz="600" b="0" i="0" u="none" strike="noStrike">
                          <a:latin typeface="宋体"/>
                        </a:rPr>
                      </a:br>
                      <a:r>
                        <a:rPr lang="zh-CN" altLang="en-US" sz="600" b="0" i="0" u="none" strike="noStrike">
                          <a:latin typeface="宋体"/>
                        </a:rPr>
                        <a:t>（签章）</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代理人</a:t>
                      </a:r>
                      <a:br>
                        <a:rPr lang="zh-CN" altLang="en-US" sz="600" b="0" i="0" u="none" strike="noStrike">
                          <a:latin typeface="宋体"/>
                        </a:rPr>
                      </a:br>
                      <a:r>
                        <a:rPr lang="zh-CN" altLang="en-US" sz="600" b="0" i="0" u="none" strike="noStrike">
                          <a:latin typeface="宋体"/>
                        </a:rPr>
                        <a:t>身份证号</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9659">
                <a:tc gridSpan="13">
                  <a:txBody>
                    <a:bodyPr/>
                    <a:lstStyle/>
                    <a:p>
                      <a:pPr algn="ctr" fontAlgn="ctr"/>
                      <a:r>
                        <a:rPr lang="zh-CN" altLang="en-US" sz="600" b="0" i="0" u="none" strike="noStrike">
                          <a:latin typeface="宋体"/>
                        </a:rPr>
                        <a:t>以下由税务机关填写：</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722098">
                <a:tc>
                  <a:txBody>
                    <a:bodyPr/>
                    <a:lstStyle/>
                    <a:p>
                      <a:pPr algn="ctr" fontAlgn="ctr"/>
                      <a:r>
                        <a:rPr lang="zh-CN" altLang="en-US" sz="600" b="0" i="0" u="none" strike="noStrike">
                          <a:latin typeface="宋体"/>
                        </a:rPr>
                        <a:t>受理人（签章）</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zh-CN" altLang="en-US" sz="600" b="0" i="0" u="none" strike="noStrike">
                          <a:latin typeface="宋体"/>
                        </a:rPr>
                        <a:t>主管税务机关受理专用章</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zh-CN" altLang="en-US" sz="600" b="0" i="0" u="none" strike="noStrike">
                          <a:latin typeface="宋体"/>
                        </a:rPr>
                        <a:t>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zh-CN" altLang="en-US" sz="600" b="0" i="0" u="none" strike="noStrike">
                          <a:latin typeface="宋体"/>
                        </a:rPr>
                        <a:t>受理日期</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4">
                  <a:txBody>
                    <a:bodyPr/>
                    <a:lstStyle/>
                    <a:p>
                      <a:pPr algn="ctr" fontAlgn="ctr"/>
                      <a:r>
                        <a:rPr lang="zh-CN" altLang="en-US" sz="600" b="0" i="0" u="none" strike="noStrike" dirty="0">
                          <a:latin typeface="宋体"/>
                        </a:rPr>
                        <a:t>      年    月   日　</a:t>
                      </a:r>
                    </a:p>
                  </a:txBody>
                  <a:tcPr marL="5839" marR="5839" marT="58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bl>
          </a:graphicData>
        </a:graphic>
      </p:graphicFrame>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pic>
        <p:nvPicPr>
          <p:cNvPr id="18" name="Picture 2" descr="H:\图片1.png"/>
          <p:cNvPicPr>
            <a:picLocks noChangeAspect="1" noChangeArrowheads="1"/>
          </p:cNvPicPr>
          <p:nvPr/>
        </p:nvPicPr>
        <p:blipFill>
          <a:blip r:embed="rId6" cstate="print"/>
          <a:srcRect/>
          <a:stretch>
            <a:fillRect/>
          </a:stretch>
        </p:blipFill>
        <p:spPr bwMode="auto">
          <a:xfrm flipH="1">
            <a:off x="8103152" y="5286388"/>
            <a:ext cx="1040848" cy="1095372"/>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928670"/>
            <a:ext cx="6929486" cy="560795"/>
          </a:xfrm>
          <a:prstGeom prst="rect">
            <a:avLst/>
          </a:prstGeom>
        </p:spPr>
        <p:txBody>
          <a:bodyPr wrap="square">
            <a:spAutoFit/>
          </a:bodyPr>
          <a:lstStyle/>
          <a:p>
            <a:pPr>
              <a:lnSpc>
                <a:spcPct val="120000"/>
              </a:lnSpc>
              <a:buFont typeface="Wingdings 3" pitchFamily="18" charset="2"/>
              <a:buNone/>
            </a:pPr>
            <a:r>
              <a:rPr lang="zh-CN" altLang="en-US" sz="2800" b="1" dirty="0" smtClean="0"/>
              <a:t>（一）我国水资源状况。</a:t>
            </a:r>
            <a:endParaRPr lang="zh-CN" altLang="en-US" sz="2800" b="1" dirty="0">
              <a:latin typeface="华文中宋" pitchFamily="2" charset="-122"/>
              <a:ea typeface="华文中宋" pitchFamily="2" charset="-122"/>
            </a:endParaRPr>
          </a:p>
        </p:txBody>
      </p:sp>
      <p:sp>
        <p:nvSpPr>
          <p:cNvPr id="22" name="矩形 21"/>
          <p:cNvSpPr/>
          <p:nvPr/>
        </p:nvSpPr>
        <p:spPr>
          <a:xfrm>
            <a:off x="214282" y="1500174"/>
            <a:ext cx="8286808" cy="2000548"/>
          </a:xfrm>
          <a:prstGeom prst="rect">
            <a:avLst/>
          </a:prstGeom>
        </p:spPr>
        <p:txBody>
          <a:bodyPr wrap="square">
            <a:spAutoFit/>
          </a:bodyPr>
          <a:lstStyle/>
          <a:p>
            <a:r>
              <a:rPr lang="en-US" altLang="zh-CN" sz="2800" b="1" dirty="0" smtClean="0"/>
              <a:t>2.</a:t>
            </a:r>
            <a:r>
              <a:rPr lang="zh-CN" altLang="en-US" sz="2800" b="1" dirty="0" smtClean="0"/>
              <a:t>水资源利用情况。</a:t>
            </a:r>
            <a:endParaRPr lang="en-US" altLang="zh-CN" sz="2800" b="1" dirty="0" smtClean="0"/>
          </a:p>
          <a:p>
            <a:r>
              <a:rPr lang="zh-CN" altLang="en-US" sz="2400" dirty="0" smtClean="0">
                <a:latin typeface="+mn-ea"/>
              </a:rPr>
              <a:t>近年来，我国用水量一直保持着缓慢上升的趋势。</a:t>
            </a:r>
            <a:r>
              <a:rPr lang="en-US" altLang="zh-CN" sz="2400" dirty="0" smtClean="0">
                <a:latin typeface="+mn-ea"/>
              </a:rPr>
              <a:t>2013</a:t>
            </a:r>
            <a:r>
              <a:rPr lang="zh-CN" altLang="en-US" sz="2400" dirty="0" smtClean="0">
                <a:latin typeface="+mn-ea"/>
              </a:rPr>
              <a:t>年全国总用水量达到</a:t>
            </a:r>
            <a:r>
              <a:rPr lang="en-US" altLang="zh-CN" sz="2400" dirty="0" smtClean="0">
                <a:latin typeface="+mn-ea"/>
              </a:rPr>
              <a:t>6183.4</a:t>
            </a:r>
            <a:r>
              <a:rPr lang="zh-CN" altLang="en-US" sz="2400" dirty="0" smtClean="0">
                <a:latin typeface="+mn-ea"/>
              </a:rPr>
              <a:t>亿立方米，以地表水源供水为主，比例达到</a:t>
            </a:r>
            <a:r>
              <a:rPr lang="en-US" altLang="zh-CN" sz="2400" dirty="0" smtClean="0">
                <a:latin typeface="+mn-ea"/>
              </a:rPr>
              <a:t>81%</a:t>
            </a:r>
            <a:r>
              <a:rPr lang="zh-CN" altLang="en-US" sz="2400" dirty="0" smtClean="0">
                <a:latin typeface="+mn-ea"/>
              </a:rPr>
              <a:t>。北方</a:t>
            </a:r>
            <a:r>
              <a:rPr lang="en-US" altLang="zh-CN" sz="2400" dirty="0" smtClean="0">
                <a:latin typeface="+mn-ea"/>
              </a:rPr>
              <a:t>6</a:t>
            </a:r>
            <a:r>
              <a:rPr lang="zh-CN" altLang="en-US" sz="2400" dirty="0" smtClean="0">
                <a:latin typeface="+mn-ea"/>
              </a:rPr>
              <a:t>区用水量与南方</a:t>
            </a:r>
            <a:r>
              <a:rPr lang="en-US" altLang="zh-CN" sz="2400" dirty="0" smtClean="0">
                <a:latin typeface="+mn-ea"/>
              </a:rPr>
              <a:t>4</a:t>
            </a:r>
            <a:r>
              <a:rPr lang="zh-CN" altLang="en-US" sz="2400" dirty="0" smtClean="0">
                <a:latin typeface="+mn-ea"/>
              </a:rPr>
              <a:t>区用水量比例大致为</a:t>
            </a:r>
            <a:r>
              <a:rPr lang="en-US" altLang="zh-CN" sz="2400" dirty="0" smtClean="0">
                <a:latin typeface="+mn-ea"/>
              </a:rPr>
              <a:t>45</a:t>
            </a:r>
            <a:r>
              <a:rPr lang="zh-CN" altLang="en-US" sz="2400" dirty="0" smtClean="0">
                <a:latin typeface="+mn-ea"/>
              </a:rPr>
              <a:t>：</a:t>
            </a:r>
            <a:r>
              <a:rPr lang="en-US" altLang="zh-CN" sz="2400" dirty="0" smtClean="0">
                <a:latin typeface="+mn-ea"/>
              </a:rPr>
              <a:t>54</a:t>
            </a:r>
            <a:r>
              <a:rPr lang="zh-CN" altLang="en-US" sz="2400" dirty="0" smtClean="0">
                <a:latin typeface="+mn-ea"/>
              </a:rPr>
              <a:t>。</a:t>
            </a:r>
            <a:endParaRPr lang="en-US" altLang="zh-CN" sz="2400" dirty="0" smtClean="0">
              <a:latin typeface="+mn-ea"/>
            </a:endParaRPr>
          </a:p>
        </p:txBody>
      </p:sp>
      <p:sp>
        <p:nvSpPr>
          <p:cNvPr id="15" name="矩形 14"/>
          <p:cNvSpPr/>
          <p:nvPr/>
        </p:nvSpPr>
        <p:spPr>
          <a:xfrm>
            <a:off x="214282" y="3571876"/>
            <a:ext cx="8072494" cy="1938992"/>
          </a:xfrm>
          <a:prstGeom prst="rect">
            <a:avLst/>
          </a:prstGeom>
        </p:spPr>
        <p:txBody>
          <a:bodyPr wrap="square">
            <a:spAutoFit/>
          </a:bodyPr>
          <a:lstStyle/>
          <a:p>
            <a:r>
              <a:rPr lang="zh-CN" altLang="en-US" sz="2400" dirty="0" smtClean="0">
                <a:latin typeface="+mn-ea"/>
              </a:rPr>
              <a:t>差异较大的是南方省份</a:t>
            </a:r>
            <a:r>
              <a:rPr lang="en-US" altLang="zh-CN" sz="2400" dirty="0" smtClean="0">
                <a:latin typeface="+mn-ea"/>
              </a:rPr>
              <a:t>88%</a:t>
            </a:r>
            <a:r>
              <a:rPr lang="zh-CN" altLang="en-US" sz="2400" dirty="0" smtClean="0">
                <a:latin typeface="+mn-ea"/>
              </a:rPr>
              <a:t>以上的用水由地表水供给，北方地下水供水则占相当大的比例，其中河北、北京、河南、山西和内蒙古等省份地下水供水量达到一半以上。分行业来看，农业用水量最多，占全部用水量的</a:t>
            </a:r>
            <a:r>
              <a:rPr lang="en-US" altLang="zh-CN" sz="2400" dirty="0" smtClean="0">
                <a:latin typeface="+mn-ea"/>
              </a:rPr>
              <a:t>63.4%</a:t>
            </a:r>
            <a:r>
              <a:rPr lang="zh-CN" altLang="en-US" sz="2400" dirty="0" smtClean="0">
                <a:latin typeface="+mn-ea"/>
              </a:rPr>
              <a:t>，工业用水、生活用水分别占</a:t>
            </a:r>
            <a:r>
              <a:rPr lang="en-US" altLang="zh-CN" sz="2400" dirty="0" smtClean="0">
                <a:latin typeface="+mn-ea"/>
              </a:rPr>
              <a:t>22.8%</a:t>
            </a:r>
            <a:r>
              <a:rPr lang="zh-CN" altLang="en-US" sz="2400" dirty="0" smtClean="0">
                <a:latin typeface="+mn-ea"/>
              </a:rPr>
              <a:t>和</a:t>
            </a:r>
            <a:r>
              <a:rPr lang="en-US" altLang="zh-CN" sz="2400" dirty="0" smtClean="0">
                <a:latin typeface="+mn-ea"/>
              </a:rPr>
              <a:t>12.1%</a:t>
            </a:r>
            <a:r>
              <a:rPr lang="zh-CN" altLang="en-US" sz="2400" dirty="0" smtClean="0">
                <a:latin typeface="+mn-ea"/>
              </a:rPr>
              <a:t>。</a:t>
            </a:r>
          </a:p>
        </p:txBody>
      </p:sp>
    </p:spTree>
  </p:cSld>
  <p:clrMapOvr>
    <a:masterClrMapping/>
  </p:clrMapOvr>
  <p:transition>
    <p:wedg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graphicFrame>
        <p:nvGraphicFramePr>
          <p:cNvPr id="14" name="表格 13"/>
          <p:cNvGraphicFramePr>
            <a:graphicFrameLocks noGrp="1"/>
          </p:cNvGraphicFramePr>
          <p:nvPr/>
        </p:nvGraphicFramePr>
        <p:xfrm>
          <a:off x="785785" y="1000102"/>
          <a:ext cx="7858180" cy="5000662"/>
        </p:xfrm>
        <a:graphic>
          <a:graphicData uri="http://schemas.openxmlformats.org/drawingml/2006/table">
            <a:tbl>
              <a:tblPr/>
              <a:tblGrid>
                <a:gridCol w="1386293"/>
                <a:gridCol w="871167"/>
                <a:gridCol w="686832"/>
                <a:gridCol w="689358"/>
                <a:gridCol w="474723"/>
                <a:gridCol w="505025"/>
                <a:gridCol w="696935"/>
                <a:gridCol w="464622"/>
                <a:gridCol w="484822"/>
                <a:gridCol w="494923"/>
                <a:gridCol w="383819"/>
                <a:gridCol w="719661"/>
              </a:tblGrid>
              <a:tr h="315565">
                <a:tc gridSpan="12">
                  <a:txBody>
                    <a:bodyPr/>
                    <a:lstStyle/>
                    <a:p>
                      <a:pPr algn="ctr" fontAlgn="ctr"/>
                      <a:r>
                        <a:rPr lang="zh-CN" altLang="en-US" sz="1200" b="0" i="0" u="none" strike="noStrike">
                          <a:latin typeface="方正大标宋_GBK"/>
                        </a:rPr>
                        <a:t>水资源税纳税申报表</a:t>
                      </a:r>
                      <a:r>
                        <a:rPr lang="en-US" altLang="zh-CN" sz="1200" b="0" i="0" u="none" strike="noStrike">
                          <a:latin typeface="方正大标宋_GBK"/>
                        </a:rPr>
                        <a:t>B</a:t>
                      </a:r>
                    </a:p>
                  </a:txBody>
                  <a:tcPr marL="5884" marR="5884" marT="5884" marB="0" anchor="ctr">
                    <a:lnL>
                      <a:noFill/>
                    </a:lnL>
                    <a:lnR>
                      <a:noFill/>
                    </a:lnR>
                    <a:lnT>
                      <a:noFill/>
                    </a:lnT>
                    <a:lnB>
                      <a:noFill/>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62445">
                <a:tc gridSpan="12">
                  <a:txBody>
                    <a:bodyPr/>
                    <a:lstStyle/>
                    <a:p>
                      <a:pPr algn="ctr" fontAlgn="ctr"/>
                      <a:r>
                        <a:rPr lang="zh-CN" altLang="en-US" sz="1000" b="0" i="0" u="none" strike="noStrike">
                          <a:latin typeface="方正小标宋_GBK"/>
                        </a:rPr>
                        <a:t>（本表适用于城镇公共供水、农业、特殊用水类别的纳税人填报）</a:t>
                      </a:r>
                    </a:p>
                  </a:txBody>
                  <a:tcPr marL="5884" marR="5884" marT="5884" marB="0" anchor="ctr">
                    <a:lnL>
                      <a:noFill/>
                    </a:lnL>
                    <a:lnR>
                      <a:noFill/>
                    </a:lnR>
                    <a:lnT>
                      <a:noFill/>
                    </a:lnT>
                    <a:lnB>
                      <a:noFill/>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67776">
                <a:tc gridSpan="2">
                  <a:txBody>
                    <a:bodyPr/>
                    <a:lstStyle/>
                    <a:p>
                      <a:pPr algn="l" fontAlgn="ctr"/>
                      <a:r>
                        <a:rPr lang="zh-CN" altLang="en-US" sz="600" b="0" i="0" u="none" strike="noStrike">
                          <a:latin typeface="宋体"/>
                        </a:rPr>
                        <a:t>填表日期：        年    月    日</a:t>
                      </a:r>
                    </a:p>
                  </a:txBody>
                  <a:tcPr marL="5884" marR="5884" marT="5884"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5">
                  <a:txBody>
                    <a:bodyPr/>
                    <a:lstStyle/>
                    <a:p>
                      <a:pPr algn="ctr" fontAlgn="ctr"/>
                      <a:r>
                        <a:rPr lang="zh-CN" altLang="en-US" sz="600" b="0" i="0" u="none" strike="noStrike">
                          <a:latin typeface="宋体"/>
                        </a:rPr>
                        <a:t>税款所属期：      年    月   日至     年   月   日</a:t>
                      </a:r>
                    </a:p>
                  </a:txBody>
                  <a:tcPr marL="5884" marR="5884" marT="5884"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5">
                  <a:txBody>
                    <a:bodyPr/>
                    <a:lstStyle/>
                    <a:p>
                      <a:pPr algn="ctr" fontAlgn="ctr"/>
                      <a:r>
                        <a:rPr lang="zh-CN" altLang="en-US" sz="600" b="0" i="0" u="none" strike="noStrike">
                          <a:latin typeface="宋体"/>
                        </a:rPr>
                        <a:t>单位：元至角分</a:t>
                      </a:r>
                      <a:r>
                        <a:rPr lang="en-US" altLang="zh-CN" sz="600" b="0" i="0" u="none" strike="noStrike">
                          <a:latin typeface="宋体"/>
                        </a:rPr>
                        <a:t>,</a:t>
                      </a:r>
                      <a:r>
                        <a:rPr lang="zh-CN" altLang="en-US" sz="600" b="0" i="0" u="none" strike="noStrike">
                          <a:latin typeface="宋体"/>
                        </a:rPr>
                        <a:t>立方米</a:t>
                      </a:r>
                      <a:r>
                        <a:rPr lang="en-US" altLang="zh-CN" sz="600" b="0" i="0" u="none" strike="noStrike">
                          <a:latin typeface="宋体"/>
                        </a:rPr>
                        <a:t>,</a:t>
                      </a:r>
                      <a:r>
                        <a:rPr lang="zh-CN" altLang="en-US" sz="600" b="0" i="0" u="none" strike="noStrike">
                          <a:latin typeface="宋体"/>
                        </a:rPr>
                        <a:t>千瓦时</a:t>
                      </a:r>
                    </a:p>
                  </a:txBody>
                  <a:tcPr marL="5884" marR="5884" marT="5884"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67776">
                <a:tc>
                  <a:txBody>
                    <a:bodyPr/>
                    <a:lstStyle/>
                    <a:p>
                      <a:pPr algn="ctr" fontAlgn="ctr"/>
                      <a:r>
                        <a:rPr lang="zh-CN" altLang="en-US" sz="600" b="0" i="0" u="none" strike="noStrike">
                          <a:latin typeface="宋体"/>
                        </a:rPr>
                        <a:t>纳税人识别号</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纳税人名称</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67776">
                <a:tc>
                  <a:txBody>
                    <a:bodyPr/>
                    <a:lstStyle/>
                    <a:p>
                      <a:pPr algn="ctr" fontAlgn="ctr"/>
                      <a:r>
                        <a:rPr lang="zh-CN" altLang="en-US" sz="600" b="0" i="0" u="none" strike="noStrike">
                          <a:latin typeface="宋体"/>
                        </a:rPr>
                        <a:t>纳税人所在地</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取水许可状态</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□已办理 □未办理</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取水许可证号</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5">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262445">
                <a:tc>
                  <a:txBody>
                    <a:bodyPr/>
                    <a:lstStyle/>
                    <a:p>
                      <a:pPr algn="ctr" fontAlgn="ctr"/>
                      <a:r>
                        <a:rPr lang="zh-CN" altLang="en-US" sz="600" b="0" i="0" u="none" strike="noStrike">
                          <a:latin typeface="宋体"/>
                        </a:rPr>
                        <a:t>取水地点</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7">
                  <a:txBody>
                    <a:bodyPr/>
                    <a:lstStyle/>
                    <a:p>
                      <a:pPr algn="l" fontAlgn="ctr"/>
                      <a:r>
                        <a:rPr lang="zh-CN" altLang="en-US" sz="600" b="0" i="0" u="sng" strike="noStrike">
                          <a:latin typeface="宋体"/>
                        </a:rPr>
                        <a:t>                  市                  县</a:t>
                      </a:r>
                      <a:r>
                        <a:rPr lang="en-US" altLang="zh-CN" sz="600" b="0" i="0" u="sng" strike="noStrike">
                          <a:latin typeface="宋体"/>
                        </a:rPr>
                        <a:t>/</a:t>
                      </a:r>
                      <a:r>
                        <a:rPr lang="zh-CN" altLang="en-US" sz="600" b="0" i="0" u="sng" strike="noStrike">
                          <a:latin typeface="宋体"/>
                        </a:rPr>
                        <a:t>区                   乡</a:t>
                      </a:r>
                      <a:r>
                        <a:rPr lang="en-US" altLang="zh-CN" sz="600" b="0" i="0" u="sng" strike="noStrike">
                          <a:latin typeface="宋体"/>
                        </a:rPr>
                        <a:t>/</a:t>
                      </a:r>
                      <a:r>
                        <a:rPr lang="zh-CN" altLang="en-US" sz="600" b="0" i="0" u="sng" strike="noStrike">
                          <a:latin typeface="宋体"/>
                        </a:rPr>
                        <a:t>镇</a:t>
                      </a:r>
                      <a:r>
                        <a:rPr lang="en-US" altLang="zh-CN" sz="600" b="0" i="0" u="sng" strike="noStrike">
                          <a:latin typeface="宋体"/>
                        </a:rPr>
                        <a:t>/</a:t>
                      </a:r>
                      <a:r>
                        <a:rPr lang="zh-CN" altLang="en-US" sz="600" b="0" i="0" u="sng" strike="noStrike">
                          <a:latin typeface="宋体"/>
                        </a:rPr>
                        <a:t>街道                   </a:t>
                      </a:r>
                      <a:r>
                        <a:rPr lang="zh-CN" altLang="en-US" sz="600" b="0" i="0" u="none" strike="noStrike">
                          <a:latin typeface="宋体"/>
                        </a:rPr>
                        <a:t>                </a:t>
                      </a:r>
                      <a:endParaRPr lang="zh-CN" altLang="en-US" sz="600" b="0" i="0" u="sng" strike="noStrike">
                        <a:latin typeface="宋体"/>
                      </a:endParaRP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2">
                  <a:txBody>
                    <a:bodyPr/>
                    <a:lstStyle/>
                    <a:p>
                      <a:pPr algn="ctr" fontAlgn="ctr"/>
                      <a:r>
                        <a:rPr lang="zh-CN" altLang="en-US" sz="600" b="0" i="0" u="none" strike="noStrike">
                          <a:latin typeface="宋体"/>
                        </a:rPr>
                        <a:t>取用水行业</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zh-CN" altLang="en-US" sz="600" b="0" i="0" u="none" strike="noStrike">
                          <a:latin typeface="宋体"/>
                        </a:rPr>
                        <a:t>□城镇公共供水 □农业</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7776">
                <a:tc>
                  <a:txBody>
                    <a:bodyPr/>
                    <a:lstStyle/>
                    <a:p>
                      <a:pPr algn="ctr" fontAlgn="ctr"/>
                      <a:r>
                        <a:rPr lang="zh-CN" altLang="en-US" sz="600" b="0" i="0" u="none" strike="noStrike">
                          <a:latin typeface="宋体"/>
                        </a:rPr>
                        <a:t>水源类型</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□地表水 □地下水 □自来水</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适用税额等次</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zh-CN" altLang="en-US" sz="600" b="0" i="0" u="none" strike="noStrike">
                          <a:latin typeface="宋体"/>
                        </a:rPr>
                        <a:t>□省辖市  □县市</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2">
                  <a:txBody>
                    <a:bodyPr/>
                    <a:lstStyle/>
                    <a:p>
                      <a:pPr algn="ctr" fontAlgn="ctr"/>
                      <a:r>
                        <a:rPr lang="zh-CN" altLang="en-US" sz="600" b="0" i="0" u="none" strike="noStrike">
                          <a:latin typeface="宋体"/>
                        </a:rPr>
                        <a:t>取水量核定机关</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r>
              <a:tr h="167776">
                <a:tc>
                  <a:txBody>
                    <a:bodyPr/>
                    <a:lstStyle/>
                    <a:p>
                      <a:pPr algn="ctr" fontAlgn="ctr"/>
                      <a:r>
                        <a:rPr lang="zh-CN" altLang="en-US" sz="600" b="0" i="0" u="none" strike="noStrike">
                          <a:latin typeface="宋体"/>
                        </a:rPr>
                        <a:t>特殊用水类别</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1">
                  <a:txBody>
                    <a:bodyPr/>
                    <a:lstStyle/>
                    <a:p>
                      <a:pPr algn="l" fontAlgn="ctr"/>
                      <a:r>
                        <a:rPr lang="zh-CN" altLang="en-US" sz="600" b="0" i="0" u="none" strike="noStrike">
                          <a:latin typeface="宋体"/>
                        </a:rPr>
                        <a:t>□疏干排水  □地源热泵   □水力发电   □火力发电（贯流式冷却）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67776">
                <a:tc gridSpan="12">
                  <a:txBody>
                    <a:bodyPr/>
                    <a:lstStyle/>
                    <a:p>
                      <a:pPr algn="ctr" fontAlgn="ctr"/>
                      <a:r>
                        <a:rPr lang="zh-CN" altLang="en-US" sz="600" b="0" i="0" u="none" strike="noStrike">
                          <a:latin typeface="方正小标宋_GBK"/>
                        </a:rPr>
                        <a:t>税款申报</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15565">
                <a:tc>
                  <a:txBody>
                    <a:bodyPr/>
                    <a:lstStyle/>
                    <a:p>
                      <a:pPr algn="ctr" fontAlgn="ctr"/>
                      <a:r>
                        <a:rPr lang="zh-CN" altLang="en-US" sz="600" b="0" i="0" u="none" strike="noStrike">
                          <a:latin typeface="宋体"/>
                        </a:rPr>
                        <a:t>水源类型        项目</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gridSpan="2">
                  <a:txBody>
                    <a:bodyPr/>
                    <a:lstStyle/>
                    <a:p>
                      <a:pPr algn="ctr" fontAlgn="ctr"/>
                      <a:r>
                        <a:rPr lang="zh-CN" altLang="en-US" sz="600" b="0" i="0" u="none" strike="noStrike">
                          <a:latin typeface="宋体"/>
                        </a:rPr>
                        <a:t>征收子目</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累计取水量</a:t>
                      </a:r>
                      <a:r>
                        <a:rPr lang="en-US" altLang="zh-CN" sz="600" b="0" i="0" u="none" strike="noStrike">
                          <a:latin typeface="宋体"/>
                        </a:rPr>
                        <a:t>/</a:t>
                      </a:r>
                      <a:r>
                        <a:rPr lang="zh-CN" altLang="en-US" sz="600" b="0" i="0" u="none" strike="noStrike">
                          <a:latin typeface="宋体"/>
                        </a:rPr>
                        <a:t>累计发电量</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本期</a:t>
                      </a:r>
                      <a:br>
                        <a:rPr lang="zh-CN" altLang="en-US" sz="600" b="0" i="0" u="none" strike="noStrike">
                          <a:latin typeface="宋体"/>
                        </a:rPr>
                      </a:br>
                      <a:r>
                        <a:rPr lang="zh-CN" altLang="en-US" sz="600" b="0" i="0" u="none" strike="noStrike">
                          <a:latin typeface="宋体"/>
                        </a:rPr>
                        <a:t>取水量</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合理</a:t>
                      </a:r>
                      <a:br>
                        <a:rPr lang="zh-CN" altLang="en-US" sz="600" b="0" i="0" u="none" strike="noStrike">
                          <a:latin typeface="宋体"/>
                        </a:rPr>
                      </a:br>
                      <a:r>
                        <a:rPr lang="zh-CN" altLang="en-US" sz="600" b="0" i="0" u="none" strike="noStrike">
                          <a:latin typeface="宋体"/>
                        </a:rPr>
                        <a:t>损耗率</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本期计税取水量</a:t>
                      </a:r>
                      <a:r>
                        <a:rPr lang="en-US" altLang="zh-CN" sz="600" b="0" i="0" u="none" strike="noStrike">
                          <a:latin typeface="宋体"/>
                        </a:rPr>
                        <a:t>/</a:t>
                      </a:r>
                      <a:r>
                        <a:rPr lang="zh-CN" altLang="en-US" sz="600" b="0" i="0" u="none" strike="noStrike">
                          <a:latin typeface="宋体"/>
                        </a:rPr>
                        <a:t>本期发电量</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适用税额</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本期应</a:t>
                      </a:r>
                      <a:br>
                        <a:rPr lang="zh-CN" altLang="en-US" sz="600" b="0" i="0" u="none" strike="noStrike">
                          <a:latin typeface="宋体"/>
                        </a:rPr>
                      </a:br>
                      <a:r>
                        <a:rPr lang="zh-CN" altLang="en-US" sz="600" b="0" i="0" u="none" strike="noStrike">
                          <a:latin typeface="宋体"/>
                        </a:rPr>
                        <a:t>纳税额</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本期减免税额</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本期已缴税额</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本期应补</a:t>
                      </a:r>
                      <a:br>
                        <a:rPr lang="zh-CN" altLang="en-US" sz="600" b="0" i="0" u="none" strike="noStrike">
                          <a:latin typeface="宋体"/>
                        </a:rPr>
                      </a:br>
                      <a:r>
                        <a:rPr lang="zh-CN" altLang="en-US" sz="600" b="0" i="0" u="none" strike="noStrike">
                          <a:latin typeface="宋体"/>
                        </a:rPr>
                        <a:t>（退）税额</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776">
                <a:tc>
                  <a:txBody>
                    <a:bodyPr/>
                    <a:lstStyle/>
                    <a:p>
                      <a:pPr algn="ctr" fontAlgn="ctr"/>
                      <a:r>
                        <a:rPr lang="en-US" altLang="zh-CN" sz="600" b="0" i="0" u="none" strike="noStrike">
                          <a:latin typeface="宋体"/>
                        </a:rPr>
                        <a:t>1</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600" b="0" i="0" u="none" strike="noStrike">
                          <a:latin typeface="宋体"/>
                        </a:rPr>
                        <a:t>2</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en-US" altLang="zh-CN" sz="600" b="0" i="0" u="none" strike="noStrike">
                          <a:latin typeface="宋体"/>
                        </a:rPr>
                        <a:t>3</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4</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5</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6</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7</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8</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9</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10</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11=8-9-10</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776">
                <a:tc>
                  <a:txBody>
                    <a:bodyPr/>
                    <a:lstStyle/>
                    <a:p>
                      <a:pPr algn="ctr" fontAlgn="ctr"/>
                      <a:r>
                        <a:rPr lang="zh-CN" altLang="en-US" sz="600" b="0" i="0" u="none" strike="noStrike">
                          <a:latin typeface="宋体"/>
                        </a:rPr>
                        <a:t>□地表水 □地下水 □自来水</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776">
                <a:tc>
                  <a:txBody>
                    <a:bodyPr/>
                    <a:lstStyle/>
                    <a:p>
                      <a:pPr algn="ctr" fontAlgn="ctr"/>
                      <a:r>
                        <a:rPr lang="zh-CN" altLang="en-US" sz="600" b="0" i="0" u="none" strike="noStrike">
                          <a:latin typeface="宋体"/>
                        </a:rPr>
                        <a:t>□地表水 □地下水 □自来水</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776">
                <a:tc>
                  <a:txBody>
                    <a:bodyPr/>
                    <a:lstStyle/>
                    <a:p>
                      <a:pPr algn="ctr" fontAlgn="ctr"/>
                      <a:r>
                        <a:rPr lang="zh-CN" altLang="en-US" sz="600" b="0" i="0" u="none" strike="noStrike">
                          <a:latin typeface="宋体"/>
                        </a:rPr>
                        <a:t>□地表水 □地下水 □自来水</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776">
                <a:tc>
                  <a:txBody>
                    <a:bodyPr/>
                    <a:lstStyle/>
                    <a:p>
                      <a:pPr algn="ctr" fontAlgn="ctr"/>
                      <a:r>
                        <a:rPr lang="zh-CN" altLang="en-US" sz="600" b="0" i="0" u="none" strike="noStrike">
                          <a:latin typeface="宋体"/>
                        </a:rPr>
                        <a:t>□地表水 □地下水 □自来水</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776">
                <a:tc>
                  <a:txBody>
                    <a:bodyPr/>
                    <a:lstStyle/>
                    <a:p>
                      <a:pPr algn="ctr" fontAlgn="ctr"/>
                      <a:r>
                        <a:rPr lang="zh-CN" altLang="en-US" sz="600" b="0" i="0" u="none" strike="noStrike">
                          <a:latin typeface="宋体"/>
                        </a:rPr>
                        <a:t>合计</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altLang="zh-CN" sz="600" b="0" i="0" u="none" strike="noStrike">
                          <a:latin typeface="宋体"/>
                        </a:rPr>
                        <a:t>————</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en-US" altLang="zh-CN" sz="600" b="0" i="0" u="none" strike="noStrike">
                          <a:latin typeface="宋体"/>
                        </a:rPr>
                        <a:t>————</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600" b="0" i="0" u="none" strike="noStrike">
                          <a:latin typeface="宋体"/>
                        </a:rPr>
                        <a:t>————</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776">
                <a:tc gridSpan="12">
                  <a:txBody>
                    <a:bodyPr/>
                    <a:lstStyle/>
                    <a:p>
                      <a:pPr algn="l" fontAlgn="ctr"/>
                      <a:r>
                        <a:rPr lang="zh-CN" altLang="en-US" sz="600" b="0" i="0" u="none" strike="noStrike">
                          <a:latin typeface="宋体"/>
                        </a:rPr>
                        <a:t>以下由纳税人填写</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67776">
                <a:tc>
                  <a:txBody>
                    <a:bodyPr/>
                    <a:lstStyle/>
                    <a:p>
                      <a:pPr algn="ctr" fontAlgn="ctr"/>
                      <a:r>
                        <a:rPr lang="zh-CN" altLang="en-US" sz="600" b="0" i="0" u="none" strike="noStrike">
                          <a:latin typeface="宋体"/>
                        </a:rPr>
                        <a:t>纳税人声明</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11">
                  <a:txBody>
                    <a:bodyPr/>
                    <a:lstStyle/>
                    <a:p>
                      <a:pPr algn="ctr" fontAlgn="ctr"/>
                      <a:r>
                        <a:rPr lang="zh-CN" altLang="en-US" sz="600" b="0" i="0" u="none" strike="noStrike">
                          <a:latin typeface="宋体"/>
                        </a:rPr>
                        <a:t>此纳税申报表是根据水资源税改革试点政策及征管办法填报的，是真实的、可靠的、完整的。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558550">
                <a:tc>
                  <a:txBody>
                    <a:bodyPr/>
                    <a:lstStyle/>
                    <a:p>
                      <a:pPr algn="ctr" fontAlgn="ctr"/>
                      <a:r>
                        <a:rPr lang="zh-CN" altLang="en-US" sz="600" b="0" i="0" u="none" strike="noStrike">
                          <a:latin typeface="宋体"/>
                        </a:rPr>
                        <a:t>纳税人</a:t>
                      </a:r>
                      <a:br>
                        <a:rPr lang="zh-CN" altLang="en-US" sz="600" b="0" i="0" u="none" strike="noStrike">
                          <a:latin typeface="宋体"/>
                        </a:rPr>
                      </a:br>
                      <a:r>
                        <a:rPr lang="zh-CN" altLang="en-US" sz="600" b="0" i="0" u="none" strike="noStrike">
                          <a:latin typeface="宋体"/>
                        </a:rPr>
                        <a:t>（公章）</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经办人</a:t>
                      </a:r>
                      <a:br>
                        <a:rPr lang="zh-CN" altLang="en-US" sz="600" b="0" i="0" u="none" strike="noStrike">
                          <a:latin typeface="宋体"/>
                        </a:rPr>
                      </a:br>
                      <a:r>
                        <a:rPr lang="zh-CN" altLang="en-US" sz="600" b="0" i="0" u="none" strike="noStrike">
                          <a:latin typeface="宋体"/>
                        </a:rPr>
                        <a:t>（签章）</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代理人</a:t>
                      </a:r>
                      <a:br>
                        <a:rPr lang="zh-CN" altLang="en-US" sz="600" b="0" i="0" u="none" strike="noStrike">
                          <a:latin typeface="宋体"/>
                        </a:rPr>
                      </a:br>
                      <a:r>
                        <a:rPr lang="zh-CN" altLang="en-US" sz="600" b="0" i="0" u="none" strike="noStrike">
                          <a:latin typeface="宋体"/>
                        </a:rPr>
                        <a:t>（签章）</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fontAlgn="ctr"/>
                      <a:r>
                        <a:rPr lang="zh-CN" altLang="en-US" sz="600" b="0" i="0" u="none" strike="noStrike">
                          <a:latin typeface="宋体"/>
                        </a:rPr>
                        <a:t>代理人</a:t>
                      </a:r>
                      <a:br>
                        <a:rPr lang="zh-CN" altLang="en-US" sz="600" b="0" i="0" u="none" strike="noStrike">
                          <a:latin typeface="宋体"/>
                        </a:rPr>
                      </a:br>
                      <a:r>
                        <a:rPr lang="zh-CN" altLang="en-US" sz="600" b="0" i="0" u="none" strike="noStrike">
                          <a:latin typeface="宋体"/>
                        </a:rPr>
                        <a:t>身份证号</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r>
              <a:tr h="189339">
                <a:tc gridSpan="12">
                  <a:txBody>
                    <a:bodyPr/>
                    <a:lstStyle/>
                    <a:p>
                      <a:pPr algn="ctr" fontAlgn="ctr"/>
                      <a:r>
                        <a:rPr lang="zh-CN" altLang="en-US" sz="600" b="0" i="0" u="none" strike="noStrike">
                          <a:latin typeface="宋体"/>
                        </a:rPr>
                        <a:t>以下由税务机关填写</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558550">
                <a:tc>
                  <a:txBody>
                    <a:bodyPr/>
                    <a:lstStyle/>
                    <a:p>
                      <a:pPr algn="ctr" fontAlgn="ctr"/>
                      <a:r>
                        <a:rPr lang="zh-CN" altLang="en-US" sz="600" b="0" i="0" u="none" strike="noStrike">
                          <a:latin typeface="宋体"/>
                        </a:rPr>
                        <a:t>受理人（签章）</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600" b="0" i="0" u="none" strike="noStrike">
                          <a:latin typeface="宋体"/>
                        </a:rPr>
                        <a:t>主管税务机关受理专用章</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zh-CN" altLang="en-US" sz="600" b="0" i="0" u="none" strike="noStrike">
                          <a:latin typeface="宋体"/>
                        </a:rPr>
                        <a:t>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gridSpan="3">
                  <a:txBody>
                    <a:bodyPr/>
                    <a:lstStyle/>
                    <a:p>
                      <a:pPr algn="ctr" fontAlgn="ctr"/>
                      <a:r>
                        <a:rPr lang="zh-CN" altLang="en-US" sz="600" b="0" i="0" u="none" strike="noStrike">
                          <a:latin typeface="宋体"/>
                        </a:rPr>
                        <a:t>受理日期</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gridSpan="3">
                  <a:txBody>
                    <a:bodyPr/>
                    <a:lstStyle/>
                    <a:p>
                      <a:pPr algn="ctr" fontAlgn="ctr"/>
                      <a:r>
                        <a:rPr lang="zh-CN" altLang="en-US" sz="600" b="0" i="0" u="none" strike="noStrike">
                          <a:latin typeface="宋体"/>
                        </a:rPr>
                        <a:t>  年    月    日　</a:t>
                      </a:r>
                    </a:p>
                  </a:txBody>
                  <a:tcPr marL="5884" marR="5884" marT="58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r>
              <a:tr h="189339">
                <a:tc gridSpan="12">
                  <a:txBody>
                    <a:bodyPr/>
                    <a:lstStyle/>
                    <a:p>
                      <a:pPr algn="l" fontAlgn="ctr"/>
                      <a:r>
                        <a:rPr lang="zh-CN" altLang="en-US" sz="600" b="0" i="0" u="none" strike="noStrike" dirty="0">
                          <a:latin typeface="宋体"/>
                        </a:rPr>
                        <a:t>本表一式两份，一份纳税人留存，一份税务机关留存。</a:t>
                      </a:r>
                    </a:p>
                  </a:txBody>
                  <a:tcPr marL="5884" marR="5884" marT="5884"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bl>
          </a:graphicData>
        </a:graphic>
      </p:graphicFrame>
    </p:spTree>
  </p:cSld>
  <p:clrMapOvr>
    <a:masterClrMapping/>
  </p:clrMapOvr>
  <p:transition>
    <p:wedg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609398"/>
          </a:xfrm>
          <a:prstGeom prst="rect">
            <a:avLst/>
          </a:prstGeom>
        </p:spPr>
        <p:txBody>
          <a:bodyPr wrap="square">
            <a:spAutoFit/>
          </a:bodyPr>
          <a:lstStyle/>
          <a:p>
            <a:pPr>
              <a:lnSpc>
                <a:spcPct val="120000"/>
              </a:lnSpc>
              <a:buFont typeface="Wingdings 3" pitchFamily="18" charset="2"/>
              <a:buNone/>
            </a:pPr>
            <a:r>
              <a:rPr lang="zh-CN" altLang="en-US" sz="2800" b="1" dirty="0" smtClean="0"/>
              <a:t>                          纳税申报流程图</a:t>
            </a:r>
            <a:endParaRPr lang="zh-CN" altLang="en-US" sz="2800" b="1" dirty="0">
              <a:latin typeface="+mn-ea"/>
            </a:endParaRPr>
          </a:p>
        </p:txBody>
      </p:sp>
      <p:pic>
        <p:nvPicPr>
          <p:cNvPr id="13" name="Picture 2"/>
          <p:cNvPicPr>
            <a:picLocks noGrp="1" noChangeAspect="1" noChangeArrowheads="1"/>
          </p:cNvPicPr>
          <p:nvPr>
            <p:ph idx="1"/>
          </p:nvPr>
        </p:nvPicPr>
        <p:blipFill>
          <a:blip r:embed="rId6" cstate="print">
            <a:extLst>
              <a:ext uri="{28A0092B-C50C-407E-A947-70E740481C1C}">
                <a14:useLocalDpi xmlns:a14="http://schemas.microsoft.com/office/drawing/2010/main" xmlns="" val="0"/>
              </a:ext>
            </a:extLst>
          </a:blip>
          <a:srcRect/>
          <a:stretch>
            <a:fillRect/>
          </a:stretch>
        </p:blipFill>
        <p:spPr bwMode="auto">
          <a:xfrm>
            <a:off x="285720" y="1142984"/>
            <a:ext cx="8501122" cy="47149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67912"/>
          </a:xfrm>
          <a:prstGeom prst="rect">
            <a:avLst/>
          </a:prstGeom>
        </p:spPr>
        <p:txBody>
          <a:bodyPr wrap="square">
            <a:spAutoFit/>
          </a:bodyPr>
          <a:lstStyle/>
          <a:p>
            <a:pPr>
              <a:lnSpc>
                <a:spcPct val="120000"/>
              </a:lnSpc>
              <a:buFont typeface="Wingdings 3" pitchFamily="18" charset="2"/>
              <a:buNone/>
            </a:pPr>
            <a:r>
              <a:rPr lang="zh-CN" altLang="en-US" sz="2800" b="1" dirty="0" smtClean="0"/>
              <a:t>                          （四）部门配合</a:t>
            </a:r>
            <a:endParaRPr lang="zh-CN" altLang="en-US" sz="2800" b="1" dirty="0">
              <a:latin typeface="+mn-ea"/>
            </a:endParaRPr>
          </a:p>
        </p:txBody>
      </p:sp>
      <p:sp>
        <p:nvSpPr>
          <p:cNvPr id="14" name="内容占位符 13"/>
          <p:cNvSpPr>
            <a:spLocks noGrp="1"/>
          </p:cNvSpPr>
          <p:nvPr>
            <p:ph idx="1"/>
          </p:nvPr>
        </p:nvSpPr>
        <p:spPr/>
        <p:txBody>
          <a:bodyPr/>
          <a:lstStyle/>
          <a:p>
            <a:pPr>
              <a:buNone/>
            </a:pPr>
            <a:r>
              <a:rPr lang="zh-CN" altLang="en-US" sz="2800" dirty="0" smtClean="0"/>
              <a:t>          为加强税收征管，提高征管效率，按照国家试点办法我省确定了“税务征管、水利核量、自主申报、信息共享”的水资源税征管模式，即税务机关依法征收管理，水行政主管部门负责核定取用水量，纳税人依法办理纳税申报，水行政主管部门和税务机关建立工作配合机制，定期交换征税和取用水信息资料。</a:t>
            </a:r>
          </a:p>
          <a:p>
            <a:endParaRPr lang="zh-CN" altLang="en-US" dirty="0"/>
          </a:p>
        </p:txBody>
      </p:sp>
    </p:spTree>
  </p:cSld>
  <p:clrMapOvr>
    <a:masterClrMapping/>
  </p:clrMapOvr>
  <p:transition>
    <p:wedg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60939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altLang="zh-CN" sz="2000" dirty="0" smtClean="0">
                <a:latin typeface="+mn-ea"/>
              </a:rPr>
              <a:t>《</a:t>
            </a:r>
            <a:r>
              <a:rPr lang="zh-CN" altLang="en-US" sz="2000" dirty="0" smtClean="0">
                <a:latin typeface="+mn-ea"/>
              </a:rPr>
              <a:t>中华人民共和国水法</a:t>
            </a:r>
            <a:r>
              <a:rPr lang="en-US" altLang="zh-CN" sz="2000" dirty="0" smtClean="0">
                <a:latin typeface="+mn-ea"/>
              </a:rPr>
              <a:t>》</a:t>
            </a:r>
            <a:r>
              <a:rPr lang="zh-CN" altLang="en-US" sz="2000" dirty="0" smtClean="0">
                <a:latin typeface="+mn-ea"/>
              </a:rPr>
              <a:t>规定，国家对水资源依法实行取水许可制度和有偿使用制度。国务院水行政主管部门负责全国取水许可制度和水资源有偿使用制度的组织实施。</a:t>
            </a:r>
            <a:endParaRPr lang="en-US" altLang="zh-CN" sz="2000" dirty="0" smtClean="0">
              <a:latin typeface="+mn-ea"/>
            </a:endParaRPr>
          </a:p>
          <a:p>
            <a:endParaRPr lang="zh-CN" altLang="en-US" sz="2000" dirty="0" smtClean="0">
              <a:latin typeface="+mn-ea"/>
            </a:endParaRPr>
          </a:p>
          <a:p>
            <a:r>
              <a:rPr lang="zh-CN" altLang="en-US" sz="2000" dirty="0" smtClean="0"/>
              <a:t>水行政主管部门应加强取水许可管理。未经水行政主管部门批准擅自取用水的单位和个人，按照</a:t>
            </a:r>
            <a:r>
              <a:rPr lang="en-US" altLang="zh-CN" sz="2000" dirty="0" smtClean="0"/>
              <a:t>《</a:t>
            </a:r>
            <a:r>
              <a:rPr lang="zh-CN" altLang="en-US" sz="2000" dirty="0" smtClean="0"/>
              <a:t>中华人民共和国水法</a:t>
            </a:r>
            <a:r>
              <a:rPr lang="en-US" altLang="zh-CN" sz="2000" dirty="0" smtClean="0"/>
              <a:t>》</a:t>
            </a:r>
            <a:r>
              <a:rPr lang="zh-CN" altLang="en-US" sz="2000" dirty="0" smtClean="0"/>
              <a:t>规定执行。对其应缴纳的水资源税，由水行政主管部门在规定的期限内核定其取用水量后，定期向地税部门传递。</a:t>
            </a:r>
          </a:p>
          <a:p>
            <a:endParaRPr lang="en-US" altLang="zh-CN" sz="2000" dirty="0" smtClean="0">
              <a:latin typeface="+mn-ea"/>
            </a:endParaRPr>
          </a:p>
          <a:p>
            <a:r>
              <a:rPr lang="zh-CN" altLang="en-US" sz="2000" dirty="0" smtClean="0"/>
              <a:t>水行政主管部门和主管税务机关应建立健全信息共享机制。水行政主管部门向主管税务机关按季提供取用水单位和个人取水许可情况、实际取用水量、超计划取用水量、非法取水处罚等信息，并协助主管税务机关审核纳税人实际取水的申报信息；主管税务机关向水行政主管部门定期提供水资源税申报缴纳等信息。</a:t>
            </a:r>
          </a:p>
          <a:p>
            <a:r>
              <a:rPr lang="zh-CN" altLang="en-US" sz="2000" dirty="0" smtClean="0"/>
              <a:t>水资源税征管过程中发现的问题，由主管税务机关和水行政主管部门联合核查。</a:t>
            </a:r>
          </a:p>
          <a:p>
            <a:endParaRPr lang="zh-CN" altLang="en-US" sz="2000" dirty="0" smtClean="0">
              <a:latin typeface="+mn-ea"/>
            </a:endParaRPr>
          </a:p>
          <a:p>
            <a:r>
              <a:rPr lang="zh-CN" altLang="en-US" sz="2000" dirty="0" smtClean="0">
                <a:latin typeface="+mn-ea"/>
              </a:rPr>
              <a:t>为提高水资源信息传递的效率和质量，省水利厅开发了水资源税信息交换平台，实现取水许可信息、取水量信息、申报征收信息的共享。</a:t>
            </a:r>
          </a:p>
          <a:p>
            <a:endParaRPr lang="zh-CN" altLang="en-US" sz="2400" dirty="0" smtClean="0"/>
          </a:p>
          <a:p>
            <a:endParaRPr lang="zh-CN" altLang="en-US" sz="2400" dirty="0" smtClean="0">
              <a:latin typeface="+mn-ea"/>
            </a:endParaRP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altLang="zh-CN" sz="2400" dirty="0" smtClean="0">
                <a:latin typeface="+mn-ea"/>
              </a:rPr>
              <a:t>1.</a:t>
            </a:r>
            <a:r>
              <a:rPr lang="zh-CN" altLang="en-US" sz="2400" dirty="0" smtClean="0">
                <a:latin typeface="+mn-ea"/>
              </a:rPr>
              <a:t>纳税人取水许可信息共享。水行政主管部门定期将核发取水许可证的情况录入信息交换平台。</a:t>
            </a:r>
            <a:endParaRPr lang="en-US" altLang="zh-CN" sz="2400" dirty="0" smtClean="0">
              <a:latin typeface="+mn-ea"/>
            </a:endParaRPr>
          </a:p>
          <a:p>
            <a:endParaRPr lang="en-US" altLang="zh-CN" sz="2400" dirty="0" smtClean="0">
              <a:latin typeface="+mn-ea"/>
            </a:endParaRPr>
          </a:p>
          <a:p>
            <a:r>
              <a:rPr lang="en-US" altLang="zh-CN" sz="2400" dirty="0" smtClean="0">
                <a:latin typeface="+mn-ea"/>
              </a:rPr>
              <a:t>2.</a:t>
            </a:r>
            <a:r>
              <a:rPr lang="zh-CN" altLang="en-US" sz="2400" dirty="0" smtClean="0">
                <a:latin typeface="+mn-ea"/>
              </a:rPr>
              <a:t>取水量信息共享。水行政主管部门每月（季）向纳税人下发</a:t>
            </a:r>
            <a:r>
              <a:rPr lang="en-US" altLang="zh-CN" sz="2400" dirty="0" smtClean="0">
                <a:latin typeface="+mn-ea"/>
              </a:rPr>
              <a:t>《</a:t>
            </a:r>
            <a:r>
              <a:rPr lang="zh-CN" altLang="en-US" sz="2400" dirty="0" smtClean="0">
                <a:latin typeface="+mn-ea"/>
              </a:rPr>
              <a:t>水资源税纳税人取用水量核定书</a:t>
            </a:r>
            <a:r>
              <a:rPr lang="en-US" altLang="zh-CN" sz="2400" dirty="0" smtClean="0">
                <a:latin typeface="+mn-ea"/>
              </a:rPr>
              <a:t>》</a:t>
            </a:r>
            <a:r>
              <a:rPr lang="zh-CN" altLang="en-US" sz="2400" dirty="0" smtClean="0">
                <a:latin typeface="+mn-ea"/>
              </a:rPr>
              <a:t>，每月（季）结束后</a:t>
            </a:r>
            <a:r>
              <a:rPr lang="en-US" altLang="zh-CN" sz="2400" dirty="0" smtClean="0">
                <a:latin typeface="+mn-ea"/>
              </a:rPr>
              <a:t>15</a:t>
            </a:r>
            <a:r>
              <a:rPr lang="zh-CN" altLang="en-US" sz="2400" dirty="0" smtClean="0">
                <a:latin typeface="+mn-ea"/>
              </a:rPr>
              <a:t>日内，水行政主管部门将取用水信息录入到信息交换平台。</a:t>
            </a:r>
            <a:endParaRPr lang="en-US" altLang="zh-CN" sz="2400" dirty="0" smtClean="0">
              <a:latin typeface="+mn-ea"/>
            </a:endParaRPr>
          </a:p>
          <a:p>
            <a:endParaRPr lang="en-US" altLang="zh-CN" sz="2400" dirty="0" smtClean="0">
              <a:latin typeface="+mn-ea"/>
            </a:endParaRPr>
          </a:p>
          <a:p>
            <a:r>
              <a:rPr lang="en-US" altLang="zh-CN" sz="2400" dirty="0" smtClean="0">
                <a:latin typeface="+mn-ea"/>
              </a:rPr>
              <a:t>3.</a:t>
            </a:r>
            <a:r>
              <a:rPr lang="zh-CN" altLang="en-US" sz="2400" dirty="0" smtClean="0">
                <a:latin typeface="+mn-ea"/>
              </a:rPr>
              <a:t>申报征收信息共享。地方税务机关定期将水资源税纳税申报等信息，通过信息交换平台与水行政主管部门共享。</a:t>
            </a:r>
            <a:endParaRPr lang="en-US" altLang="zh-CN" sz="2400" dirty="0" smtClean="0">
              <a:latin typeface="+mn-ea"/>
            </a:endParaRPr>
          </a:p>
          <a:p>
            <a:endParaRPr lang="zh-CN" altLang="en-US" sz="2400" dirty="0" smtClean="0">
              <a:latin typeface="+mn-ea"/>
            </a:endParaRPr>
          </a:p>
          <a:p>
            <a:endParaRPr lang="zh-CN" altLang="en-US" sz="2400" dirty="0" smtClean="0">
              <a:latin typeface="+mn-ea"/>
            </a:endParaRP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zh-CN" altLang="en-US" sz="2400" b="1" dirty="0" smtClean="0">
                <a:latin typeface="+mn-ea"/>
              </a:rPr>
              <a:t>（五）风险防控</a:t>
            </a:r>
            <a:endParaRPr lang="en-US" altLang="zh-CN" sz="2400" b="1" dirty="0" smtClean="0">
              <a:latin typeface="+mn-ea"/>
            </a:endParaRPr>
          </a:p>
          <a:p>
            <a:endParaRPr lang="zh-CN" altLang="en-US" sz="2400" dirty="0" smtClean="0">
              <a:latin typeface="+mn-ea"/>
            </a:endParaRPr>
          </a:p>
          <a:p>
            <a:r>
              <a:rPr lang="en-US" altLang="zh-CN" sz="2400" dirty="0" smtClean="0">
                <a:latin typeface="+mn-ea"/>
              </a:rPr>
              <a:t>1.</a:t>
            </a:r>
            <a:r>
              <a:rPr lang="zh-CN" altLang="en-US" sz="2400" dirty="0" smtClean="0">
                <a:latin typeface="+mn-ea"/>
              </a:rPr>
              <a:t>风险分析</a:t>
            </a:r>
          </a:p>
          <a:p>
            <a:r>
              <a:rPr lang="zh-CN" altLang="en-US" sz="2400" dirty="0" smtClean="0">
                <a:latin typeface="+mn-ea"/>
              </a:rPr>
              <a:t>纳税申报期结束后，主管税务机关应将纳税人的申报信息与水行政主管部门传递的取水信息进行比对，并将比对出的疑点信息进行核查。</a:t>
            </a:r>
            <a:endParaRPr lang="en-US" altLang="zh-CN" sz="2400" dirty="0" smtClean="0">
              <a:latin typeface="+mn-ea"/>
            </a:endParaRPr>
          </a:p>
          <a:p>
            <a:endParaRPr lang="zh-CN" altLang="en-US" sz="2400" dirty="0" smtClean="0">
              <a:latin typeface="+mn-ea"/>
            </a:endParaRPr>
          </a:p>
          <a:p>
            <a:r>
              <a:rPr lang="zh-CN" altLang="en-US" sz="2400" dirty="0" smtClean="0">
                <a:latin typeface="+mn-ea"/>
              </a:rPr>
              <a:t>水行政主管部门应当定期向地方税务机关提供取水许可情况和超计划（定额）取用水量，并协助地方税务机关审核纳税人实际取用水的申报信息。</a:t>
            </a:r>
            <a:endParaRPr lang="en-US" altLang="zh-CN" sz="2400" dirty="0" smtClean="0">
              <a:latin typeface="+mn-ea"/>
            </a:endParaRPr>
          </a:p>
          <a:p>
            <a:endParaRPr lang="zh-CN" altLang="en-US" sz="2400" dirty="0" smtClean="0">
              <a:latin typeface="+mn-ea"/>
            </a:endParaRPr>
          </a:p>
          <a:p>
            <a:r>
              <a:rPr lang="zh-CN" altLang="en-US" sz="2400" dirty="0" smtClean="0">
                <a:latin typeface="+mn-ea"/>
              </a:rPr>
              <a:t>纳税人根据水行政主管部门核准的实际取用水量向地方税务机关申报纳税，地方税务机关将纳税人相关申报信息与水行政主管部门核准的信息进行比对，并根据核实后的信息征税。</a:t>
            </a:r>
          </a:p>
          <a:p>
            <a:endParaRPr lang="zh-CN" altLang="en-US" sz="2400" dirty="0" smtClean="0">
              <a:latin typeface="+mn-ea"/>
            </a:endParaRPr>
          </a:p>
          <a:p>
            <a:endParaRPr lang="zh-CN" altLang="en-US" sz="2400" dirty="0" smtClean="0">
              <a:latin typeface="+mn-ea"/>
            </a:endParaRP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540725"/>
          </a:xfrm>
          <a:prstGeom prst="rect">
            <a:avLst/>
          </a:prstGeom>
        </p:spPr>
        <p:txBody>
          <a:bodyPr wrap="square">
            <a:spAutoFit/>
          </a:bodyPr>
          <a:lstStyle/>
          <a:p>
            <a:pPr>
              <a:lnSpc>
                <a:spcPct val="120000"/>
              </a:lnSpc>
              <a:buFont typeface="Wingdings 3" pitchFamily="18" charset="2"/>
              <a:buNone/>
            </a:pPr>
            <a:r>
              <a:rPr lang="zh-CN" altLang="en-US" sz="2800" b="1" dirty="0" smtClean="0"/>
              <a:t>五、水资源税改革的主要内容</a:t>
            </a:r>
            <a:endParaRPr lang="zh-CN" altLang="en-US" sz="2800" b="1" dirty="0">
              <a:latin typeface="+mn-ea"/>
            </a:endParaRPr>
          </a:p>
        </p:txBody>
      </p:sp>
      <p:sp>
        <p:nvSpPr>
          <p:cNvPr id="183297" name="Rectangle 1"/>
          <p:cNvSpPr>
            <a:spLocks noChangeArrowheads="1"/>
          </p:cNvSpPr>
          <p:nvPr/>
        </p:nvSpPr>
        <p:spPr bwMode="auto">
          <a:xfrm>
            <a:off x="0" y="857232"/>
            <a:ext cx="9144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altLang="zh-CN" sz="2400" dirty="0" smtClean="0">
                <a:latin typeface="+mn-ea"/>
              </a:rPr>
              <a:t>2.</a:t>
            </a:r>
            <a:r>
              <a:rPr lang="zh-CN" altLang="en-US" sz="2400" dirty="0" smtClean="0">
                <a:latin typeface="+mn-ea"/>
              </a:rPr>
              <a:t>计量设施维护</a:t>
            </a:r>
            <a:endParaRPr lang="en-US" altLang="zh-CN" sz="2400" dirty="0" smtClean="0">
              <a:latin typeface="+mn-ea"/>
            </a:endParaRPr>
          </a:p>
          <a:p>
            <a:endParaRPr lang="zh-CN" altLang="en-US" sz="2400" dirty="0" smtClean="0">
              <a:latin typeface="+mn-ea"/>
            </a:endParaRPr>
          </a:p>
          <a:p>
            <a:r>
              <a:rPr lang="zh-CN" altLang="en-US" sz="2400" dirty="0" smtClean="0">
                <a:latin typeface="+mn-ea"/>
              </a:rPr>
              <a:t>纳税人应依照国家技术标准安装计量设施，负责日常维护，确保运行正常，并如实向水行政主管部门和主管税务机关提供与取用水有关的资料。</a:t>
            </a:r>
            <a:endParaRPr lang="en-US" altLang="zh-CN" sz="2400" dirty="0" smtClean="0">
              <a:latin typeface="+mn-ea"/>
            </a:endParaRPr>
          </a:p>
          <a:p>
            <a:endParaRPr lang="zh-CN" altLang="en-US" sz="2400" dirty="0" smtClean="0">
              <a:latin typeface="+mn-ea"/>
            </a:endParaRPr>
          </a:p>
          <a:p>
            <a:r>
              <a:rPr lang="zh-CN" altLang="en-US" sz="2400" dirty="0" smtClean="0">
                <a:latin typeface="+mn-ea"/>
              </a:rPr>
              <a:t>取水计量设施运行不正常或未安装取水计量设施的，由水行政主管部门责令限期改正，并按照日最大取水能力核定取水量。</a:t>
            </a:r>
          </a:p>
          <a:p>
            <a:endParaRPr lang="zh-CN" altLang="en-US" sz="2400" dirty="0" smtClean="0">
              <a:latin typeface="+mn-ea"/>
            </a:endParaRPr>
          </a:p>
          <a:p>
            <a:endParaRPr lang="zh-CN" altLang="en-US" sz="2400" dirty="0" smtClean="0">
              <a:latin typeface="+mn-ea"/>
            </a:endParaRPr>
          </a:p>
          <a:p>
            <a:endParaRPr lang="zh-CN" altLang="en-US" sz="24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pic>
        <p:nvPicPr>
          <p:cNvPr id="16" name="Picture 2"/>
          <p:cNvPicPr>
            <a:picLocks noGrp="1" noChangeAspect="1" noChangeArrowheads="1"/>
          </p:cNvPicPr>
          <p:nvPr>
            <p:ph idx="1"/>
          </p:nvPr>
        </p:nvPicPr>
        <p:blipFill>
          <a:blip r:embed="rId6" cstate="print">
            <a:extLst>
              <a:ext uri="{28A0092B-C50C-407E-A947-70E740481C1C}">
                <a14:useLocalDpi xmlns="" xmlns:a14="http://schemas.microsoft.com/office/drawing/2010/main" val="0"/>
              </a:ext>
            </a:extLst>
          </a:blip>
          <a:srcRect/>
          <a:stretch>
            <a:fillRect/>
          </a:stretch>
        </p:blipFill>
        <p:spPr bwMode="auto">
          <a:xfrm>
            <a:off x="611560" y="785794"/>
            <a:ext cx="8064896" cy="5429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pic>
        <p:nvPicPr>
          <p:cNvPr id="18" name="Picture 2" descr="H:\图片1.png"/>
          <p:cNvPicPr>
            <a:picLocks noChangeAspect="1" noChangeArrowheads="1"/>
          </p:cNvPicPr>
          <p:nvPr/>
        </p:nvPicPr>
        <p:blipFill>
          <a:blip r:embed="rId6" cstate="print"/>
          <a:srcRect/>
          <a:stretch>
            <a:fillRect/>
          </a:stretch>
        </p:blipFill>
        <p:spPr bwMode="auto">
          <a:xfrm flipH="1">
            <a:off x="8103152" y="5286388"/>
            <a:ext cx="1040848" cy="1095372"/>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928670"/>
            <a:ext cx="6929486" cy="609398"/>
          </a:xfrm>
          <a:prstGeom prst="rect">
            <a:avLst/>
          </a:prstGeom>
        </p:spPr>
        <p:txBody>
          <a:bodyPr wrap="square">
            <a:spAutoFit/>
          </a:bodyPr>
          <a:lstStyle/>
          <a:p>
            <a:pPr>
              <a:lnSpc>
                <a:spcPct val="120000"/>
              </a:lnSpc>
              <a:buFont typeface="Wingdings 3" pitchFamily="18" charset="2"/>
              <a:buNone/>
            </a:pPr>
            <a:r>
              <a:rPr lang="zh-CN" altLang="en-US" sz="2800" b="1" dirty="0" smtClean="0"/>
              <a:t>（二）我国水资源费状况。</a:t>
            </a:r>
            <a:endParaRPr lang="zh-CN" altLang="en-US" sz="2800" b="1" dirty="0">
              <a:latin typeface="华文中宋" pitchFamily="2" charset="-122"/>
              <a:ea typeface="华文中宋" pitchFamily="2" charset="-122"/>
            </a:endParaRPr>
          </a:p>
        </p:txBody>
      </p:sp>
      <p:sp>
        <p:nvSpPr>
          <p:cNvPr id="22" name="矩形 21"/>
          <p:cNvSpPr/>
          <p:nvPr/>
        </p:nvSpPr>
        <p:spPr>
          <a:xfrm>
            <a:off x="214282" y="1500174"/>
            <a:ext cx="8286808" cy="1261884"/>
          </a:xfrm>
          <a:prstGeom prst="rect">
            <a:avLst/>
          </a:prstGeom>
        </p:spPr>
        <p:txBody>
          <a:bodyPr wrap="square">
            <a:spAutoFit/>
          </a:bodyPr>
          <a:lstStyle/>
          <a:p>
            <a:r>
              <a:rPr lang="en-US" altLang="zh-CN" sz="2800" b="1" dirty="0" smtClean="0">
                <a:latin typeface="楷体" pitchFamily="49" charset="-122"/>
                <a:ea typeface="楷体" pitchFamily="49" charset="-122"/>
              </a:rPr>
              <a:t>1.</a:t>
            </a:r>
            <a:r>
              <a:rPr lang="zh-CN" altLang="en-US" sz="2800" b="1" dirty="0" smtClean="0">
                <a:latin typeface="楷体" pitchFamily="49" charset="-122"/>
                <a:ea typeface="楷体" pitchFamily="49" charset="-122"/>
              </a:rPr>
              <a:t>我国水资源费的征收与管理。</a:t>
            </a:r>
            <a:endParaRPr lang="en-US" altLang="zh-CN" sz="2800" b="1" dirty="0" smtClean="0">
              <a:latin typeface="楷体" pitchFamily="49" charset="-122"/>
              <a:ea typeface="楷体" pitchFamily="49" charset="-122"/>
            </a:endParaRPr>
          </a:p>
          <a:p>
            <a:r>
              <a:rPr lang="en-US" altLang="zh-CN" sz="2400" dirty="0" smtClean="0">
                <a:latin typeface="+mn-ea"/>
              </a:rPr>
              <a:t>2013</a:t>
            </a:r>
            <a:r>
              <a:rPr lang="zh-CN" altLang="en-US" sz="2400" dirty="0" smtClean="0">
                <a:latin typeface="+mn-ea"/>
              </a:rPr>
              <a:t>年，全国共征收水资源费</a:t>
            </a:r>
            <a:r>
              <a:rPr lang="en-US" altLang="zh-CN" sz="2400" dirty="0" smtClean="0">
                <a:latin typeface="+mn-ea"/>
              </a:rPr>
              <a:t>153.43</a:t>
            </a:r>
            <a:r>
              <a:rPr lang="zh-CN" altLang="en-US" sz="2400" dirty="0" smtClean="0">
                <a:latin typeface="+mn-ea"/>
              </a:rPr>
              <a:t>亿元。其中地表水</a:t>
            </a:r>
            <a:r>
              <a:rPr lang="en-US" altLang="zh-CN" sz="2400" dirty="0" smtClean="0">
                <a:latin typeface="+mn-ea"/>
              </a:rPr>
              <a:t>91.81</a:t>
            </a:r>
            <a:r>
              <a:rPr lang="zh-CN" altLang="en-US" sz="2400" dirty="0" smtClean="0">
                <a:latin typeface="+mn-ea"/>
              </a:rPr>
              <a:t>亿元，地下水</a:t>
            </a:r>
            <a:r>
              <a:rPr lang="en-US" altLang="zh-CN" sz="2400" dirty="0" smtClean="0">
                <a:latin typeface="+mn-ea"/>
              </a:rPr>
              <a:t>59.91</a:t>
            </a:r>
            <a:r>
              <a:rPr lang="zh-CN" altLang="en-US" sz="2400" dirty="0" smtClean="0">
                <a:latin typeface="+mn-ea"/>
              </a:rPr>
              <a:t>亿元，其他水源</a:t>
            </a:r>
            <a:r>
              <a:rPr lang="en-US" altLang="zh-CN" sz="2400" dirty="0" smtClean="0">
                <a:latin typeface="+mn-ea"/>
              </a:rPr>
              <a:t>1.71</a:t>
            </a:r>
            <a:r>
              <a:rPr lang="zh-CN" altLang="en-US" sz="2400" dirty="0" smtClean="0">
                <a:latin typeface="+mn-ea"/>
              </a:rPr>
              <a:t>亿元。</a:t>
            </a:r>
            <a:endParaRPr lang="en-US" altLang="zh-CN" sz="2400" dirty="0" smtClean="0">
              <a:latin typeface="+mn-ea"/>
            </a:endParaRPr>
          </a:p>
        </p:txBody>
      </p:sp>
      <p:sp>
        <p:nvSpPr>
          <p:cNvPr id="15" name="矩形 14"/>
          <p:cNvSpPr/>
          <p:nvPr/>
        </p:nvSpPr>
        <p:spPr>
          <a:xfrm>
            <a:off x="214282" y="2928934"/>
            <a:ext cx="8072494" cy="1569660"/>
          </a:xfrm>
          <a:prstGeom prst="rect">
            <a:avLst/>
          </a:prstGeom>
        </p:spPr>
        <p:txBody>
          <a:bodyPr wrap="square">
            <a:spAutoFit/>
          </a:bodyPr>
          <a:lstStyle/>
          <a:p>
            <a:r>
              <a:rPr lang="zh-CN" altLang="en-US" sz="2400" dirty="0" smtClean="0">
                <a:latin typeface="+mn-ea"/>
              </a:rPr>
              <a:t>按取水用途征收分类，自来水</a:t>
            </a:r>
            <a:r>
              <a:rPr lang="en-US" altLang="zh-CN" sz="2400" dirty="0" smtClean="0">
                <a:latin typeface="+mn-ea"/>
              </a:rPr>
              <a:t>49.97</a:t>
            </a:r>
            <a:r>
              <a:rPr lang="zh-CN" altLang="en-US" sz="2400" dirty="0" smtClean="0">
                <a:latin typeface="+mn-ea"/>
              </a:rPr>
              <a:t>亿元、工业自备水</a:t>
            </a:r>
            <a:r>
              <a:rPr lang="en-US" altLang="zh-CN" sz="2400" dirty="0" smtClean="0">
                <a:latin typeface="+mn-ea"/>
              </a:rPr>
              <a:t>45.68</a:t>
            </a:r>
            <a:r>
              <a:rPr lang="zh-CN" altLang="en-US" sz="2400" dirty="0" smtClean="0">
                <a:latin typeface="+mn-ea"/>
              </a:rPr>
              <a:t>亿元、水力发电</a:t>
            </a:r>
            <a:r>
              <a:rPr lang="en-US" altLang="zh-CN" sz="2400" dirty="0" smtClean="0">
                <a:latin typeface="+mn-ea"/>
              </a:rPr>
              <a:t>29.64</a:t>
            </a:r>
            <a:r>
              <a:rPr lang="zh-CN" altLang="en-US" sz="2400" dirty="0" smtClean="0">
                <a:latin typeface="+mn-ea"/>
              </a:rPr>
              <a:t>亿元、火电取水</a:t>
            </a:r>
            <a:r>
              <a:rPr lang="en-US" altLang="zh-CN" sz="2400" dirty="0" smtClean="0">
                <a:latin typeface="+mn-ea"/>
              </a:rPr>
              <a:t>13.52</a:t>
            </a:r>
            <a:r>
              <a:rPr lang="zh-CN" altLang="en-US" sz="2400" dirty="0" smtClean="0">
                <a:latin typeface="+mn-ea"/>
              </a:rPr>
              <a:t>亿元、生活自备水</a:t>
            </a:r>
            <a:r>
              <a:rPr lang="en-US" altLang="zh-CN" sz="2400" dirty="0" smtClean="0">
                <a:latin typeface="+mn-ea"/>
              </a:rPr>
              <a:t>11.10</a:t>
            </a:r>
            <a:r>
              <a:rPr lang="zh-CN" altLang="en-US" sz="2400" dirty="0" smtClean="0">
                <a:latin typeface="+mn-ea"/>
              </a:rPr>
              <a:t>亿元、农业灌溉水资源费</a:t>
            </a:r>
            <a:r>
              <a:rPr lang="en-US" altLang="zh-CN" sz="2400" dirty="0" smtClean="0">
                <a:latin typeface="+mn-ea"/>
              </a:rPr>
              <a:t>0.74</a:t>
            </a:r>
            <a:r>
              <a:rPr lang="zh-CN" altLang="en-US" sz="2400" dirty="0" smtClean="0">
                <a:latin typeface="+mn-ea"/>
              </a:rPr>
              <a:t>亿元、其他</a:t>
            </a:r>
            <a:r>
              <a:rPr lang="en-US" altLang="zh-CN" sz="2400" dirty="0" smtClean="0">
                <a:latin typeface="+mn-ea"/>
              </a:rPr>
              <a:t>2.78</a:t>
            </a:r>
            <a:r>
              <a:rPr lang="zh-CN" altLang="en-US" sz="2400" dirty="0" smtClean="0">
                <a:latin typeface="+mn-ea"/>
              </a:rPr>
              <a:t>亿元。</a:t>
            </a:r>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14348" y="428604"/>
            <a:ext cx="6929486" cy="609398"/>
          </a:xfrm>
          <a:prstGeom prst="rect">
            <a:avLst/>
          </a:prstGeom>
        </p:spPr>
        <p:txBody>
          <a:bodyPr wrap="square">
            <a:spAutoFit/>
          </a:bodyPr>
          <a:lstStyle/>
          <a:p>
            <a:pPr>
              <a:lnSpc>
                <a:spcPct val="120000"/>
              </a:lnSpc>
              <a:buFont typeface="Wingdings 3" pitchFamily="18" charset="2"/>
              <a:buNone/>
            </a:pPr>
            <a:r>
              <a:rPr lang="zh-CN" altLang="en-US" sz="2800" b="1" dirty="0" smtClean="0"/>
              <a:t>（二）我国水资源费状况。</a:t>
            </a:r>
            <a:endParaRPr lang="zh-CN" altLang="en-US" sz="2800" b="1" dirty="0">
              <a:latin typeface="华文中宋" pitchFamily="2" charset="-122"/>
              <a:ea typeface="华文中宋" pitchFamily="2" charset="-122"/>
            </a:endParaRPr>
          </a:p>
        </p:txBody>
      </p:sp>
      <p:sp>
        <p:nvSpPr>
          <p:cNvPr id="16" name="矩形 15"/>
          <p:cNvSpPr/>
          <p:nvPr/>
        </p:nvSpPr>
        <p:spPr>
          <a:xfrm>
            <a:off x="0" y="857233"/>
            <a:ext cx="9144000" cy="5775188"/>
          </a:xfrm>
          <a:prstGeom prst="rect">
            <a:avLst/>
          </a:prstGeom>
        </p:spPr>
        <p:txBody>
          <a:bodyPr wrap="square">
            <a:spAutoFit/>
          </a:bodyPr>
          <a:lstStyle/>
          <a:p>
            <a:r>
              <a:rPr lang="zh-CN" altLang="en-US" sz="2000" dirty="0" smtClean="0">
                <a:latin typeface="楷体" pitchFamily="49" charset="-122"/>
                <a:ea typeface="楷体" pitchFamily="49" charset="-122"/>
              </a:rPr>
              <a:t>主要征收和管理政策规定如下：</a:t>
            </a:r>
            <a:endParaRPr lang="en-US" altLang="zh-CN" sz="2000" dirty="0" smtClean="0">
              <a:latin typeface="楷体" pitchFamily="49" charset="-122"/>
              <a:ea typeface="楷体" pitchFamily="49" charset="-122"/>
            </a:endParaRPr>
          </a:p>
          <a:p>
            <a:endParaRPr lang="zh-CN" altLang="en-US" sz="2000" dirty="0" smtClean="0">
              <a:latin typeface="楷体" pitchFamily="49" charset="-122"/>
              <a:ea typeface="楷体" pitchFamily="49" charset="-122"/>
            </a:endParaRPr>
          </a:p>
          <a:p>
            <a:r>
              <a:rPr lang="en-US" altLang="zh-CN" sz="2000" dirty="0" smtClean="0">
                <a:latin typeface="楷体" pitchFamily="49" charset="-122"/>
                <a:ea typeface="楷体" pitchFamily="49" charset="-122"/>
              </a:rPr>
              <a:t>1.</a:t>
            </a:r>
            <a:r>
              <a:rPr lang="zh-CN" altLang="en-US" sz="2000" dirty="0" smtClean="0">
                <a:latin typeface="楷体" pitchFamily="49" charset="-122"/>
                <a:ea typeface="楷体" pitchFamily="49" charset="-122"/>
              </a:rPr>
              <a:t>一般形式取水。是指直接从江河、湖泊或地下取用水资源的单位和个人征收水资源费。缴纳数额根据取水口所在地水资源费征收标准和实际取水量确定。收缴水资源费的机构是水行政主管部门或流域管理机构。收费收入按照</a:t>
            </a:r>
            <a:r>
              <a:rPr lang="en-US" altLang="zh-CN" sz="2000" dirty="0" smtClean="0">
                <a:latin typeface="楷体" pitchFamily="49" charset="-122"/>
                <a:ea typeface="楷体" pitchFamily="49" charset="-122"/>
              </a:rPr>
              <a:t>1</a:t>
            </a:r>
            <a:r>
              <a:rPr lang="zh-CN" altLang="en-US" sz="2000" dirty="0" smtClean="0">
                <a:latin typeface="楷体" pitchFamily="49" charset="-122"/>
                <a:ea typeface="楷体" pitchFamily="49" charset="-122"/>
              </a:rPr>
              <a:t>：</a:t>
            </a:r>
            <a:r>
              <a:rPr lang="en-US" altLang="zh-CN" sz="2000" dirty="0" smtClean="0">
                <a:latin typeface="楷体" pitchFamily="49" charset="-122"/>
                <a:ea typeface="楷体" pitchFamily="49" charset="-122"/>
              </a:rPr>
              <a:t>9</a:t>
            </a:r>
            <a:r>
              <a:rPr lang="zh-CN" altLang="en-US" sz="2000" dirty="0" smtClean="0">
                <a:latin typeface="楷体" pitchFamily="49" charset="-122"/>
                <a:ea typeface="楷体" pitchFamily="49" charset="-122"/>
              </a:rPr>
              <a:t>比例在中央和地方之间划分。一般形式取水有三类特殊情况：</a:t>
            </a:r>
            <a:endParaRPr lang="en-US" altLang="zh-CN" sz="2000" dirty="0" smtClean="0">
              <a:latin typeface="楷体" pitchFamily="49" charset="-122"/>
              <a:ea typeface="楷体" pitchFamily="49" charset="-122"/>
            </a:endParaRPr>
          </a:p>
          <a:p>
            <a:endParaRPr lang="zh-CN" altLang="en-US" sz="2000" dirty="0" smtClean="0">
              <a:latin typeface="楷体" pitchFamily="49" charset="-122"/>
              <a:ea typeface="楷体" pitchFamily="49" charset="-122"/>
            </a:endParaRPr>
          </a:p>
          <a:p>
            <a:r>
              <a:rPr lang="zh-CN" altLang="en-US" sz="2000" dirty="0" smtClean="0">
                <a:latin typeface="楷体" pitchFamily="49" charset="-122"/>
                <a:ea typeface="楷体" pitchFamily="49" charset="-122"/>
              </a:rPr>
              <a:t>一是直接取水的或自来水厂取水。当取水口所在地与取水单位跨区域、跨主管水行政机关时，水资源费原则上由取水审批机关负责征收，取水审批机关按照实际取水量和取水口所在地水资源费征收标准确定具体的缴纳数额。</a:t>
            </a:r>
            <a:endParaRPr lang="en-US" altLang="zh-CN" sz="2000" dirty="0" smtClean="0">
              <a:latin typeface="楷体" pitchFamily="49" charset="-122"/>
              <a:ea typeface="楷体" pitchFamily="49" charset="-122"/>
            </a:endParaRPr>
          </a:p>
          <a:p>
            <a:endParaRPr lang="zh-CN" altLang="en-US" sz="2000" dirty="0" smtClean="0">
              <a:latin typeface="楷体" pitchFamily="49" charset="-122"/>
              <a:ea typeface="楷体" pitchFamily="49" charset="-122"/>
            </a:endParaRPr>
          </a:p>
          <a:p>
            <a:r>
              <a:rPr lang="zh-CN" altLang="en-US" sz="2000" dirty="0" smtClean="0">
                <a:latin typeface="楷体" pitchFamily="49" charset="-122"/>
                <a:ea typeface="楷体" pitchFamily="49" charset="-122"/>
              </a:rPr>
              <a:t>二是水力和火力发电。水力发电按实际发电量计征水资源费；火力发电按设计耗水量计征水资源费。</a:t>
            </a:r>
            <a:endParaRPr lang="en-US" altLang="zh-CN" sz="2000" dirty="0" smtClean="0">
              <a:latin typeface="楷体" pitchFamily="49" charset="-122"/>
              <a:ea typeface="楷体" pitchFamily="49" charset="-122"/>
            </a:endParaRPr>
          </a:p>
          <a:p>
            <a:endParaRPr lang="zh-CN" altLang="en-US" sz="2000" dirty="0" smtClean="0">
              <a:latin typeface="楷体" pitchFamily="49" charset="-122"/>
              <a:ea typeface="楷体" pitchFamily="49" charset="-122"/>
            </a:endParaRPr>
          </a:p>
          <a:p>
            <a:r>
              <a:rPr lang="zh-CN" altLang="en-US" sz="2000" dirty="0" smtClean="0">
                <a:latin typeface="楷体" pitchFamily="49" charset="-122"/>
                <a:ea typeface="楷体" pitchFamily="49" charset="-122"/>
              </a:rPr>
              <a:t>三是农业生产用水。在综合考虑节约水资源和农民减负增收因素基础上，国家对农业生产用水的水资源费给予较多优惠，如设定免征水资源费限额，并明确了农民不需缴纳水资源费的具体情况。同时，对超定额农业生产取水，也是按照比较低的征收标准执行。</a:t>
            </a:r>
            <a:endParaRPr lang="zh-CN" altLang="en-US" sz="2000" dirty="0">
              <a:latin typeface="楷体" pitchFamily="49" charset="-122"/>
              <a:ea typeface="楷体" pitchFamily="49" charset="-122"/>
            </a:endParaRPr>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91503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3"/>
          <p:cNvSpPr txBox="1">
            <a:spLocks noChangeArrowheads="1"/>
          </p:cNvSpPr>
          <p:nvPr/>
        </p:nvSpPr>
        <p:spPr bwMode="auto">
          <a:xfrm>
            <a:off x="396875" y="0"/>
            <a:ext cx="23034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南</a:t>
            </a:r>
            <a:r>
              <a:rPr lang="zh-CN" altLang="en-US" sz="1300" b="1" dirty="0" smtClean="0">
                <a:solidFill>
                  <a:schemeClr val="bg1"/>
                </a:solidFill>
                <a:latin typeface="黑体" panose="02010609060101010101" pitchFamily="2" charset="-122"/>
                <a:ea typeface="黑体" panose="02010609060101010101" pitchFamily="2" charset="-122"/>
              </a:rPr>
              <a:t> </a:t>
            </a:r>
            <a:r>
              <a:rPr lang="zh-CN" altLang="en-US" sz="1300" b="1" dirty="0">
                <a:solidFill>
                  <a:schemeClr val="bg1"/>
                </a:solidFill>
                <a:latin typeface="黑体" panose="02010609060101010101" pitchFamily="2" charset="-122"/>
                <a:ea typeface="黑体" panose="02010609060101010101" pitchFamily="2" charset="-122"/>
              </a:rPr>
              <a:t>省 国 家 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a:t>
            </a:r>
            <a:r>
              <a:rPr lang="en-US" altLang="zh-CN" sz="1100" b="1" dirty="0">
                <a:solidFill>
                  <a:schemeClr val="bg1"/>
                </a:solidFill>
                <a:latin typeface="Calibri" panose="020F0502020204030204" pitchFamily="34" charset="0"/>
              </a:rPr>
              <a:t>PROVINCIAL OFFICE,SAT</a:t>
            </a:r>
            <a:endParaRPr lang="zh-CN" altLang="en-US" sz="1100" b="1" dirty="0">
              <a:solidFill>
                <a:schemeClr val="bg1"/>
              </a:solidFill>
              <a:latin typeface="Calibri" panose="020F0502020204030204" pitchFamily="34" charset="0"/>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0" y="12700"/>
            <a:ext cx="431800" cy="44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 y="12700"/>
            <a:ext cx="8820150" cy="458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3"/>
          <p:cNvSpPr txBox="1">
            <a:spLocks noChangeArrowheads="1"/>
          </p:cNvSpPr>
          <p:nvPr/>
        </p:nvSpPr>
        <p:spPr bwMode="auto">
          <a:xfrm>
            <a:off x="428596" y="0"/>
            <a:ext cx="31432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300" b="1" dirty="0">
                <a:solidFill>
                  <a:schemeClr val="bg1"/>
                </a:solidFill>
                <a:latin typeface="黑体" panose="02010609060101010101" pitchFamily="2" charset="-122"/>
                <a:ea typeface="黑体" panose="02010609060101010101" pitchFamily="2" charset="-122"/>
              </a:rPr>
              <a:t>河</a:t>
            </a:r>
            <a:r>
              <a:rPr lang="zh-CN" altLang="en-US" sz="1300" b="1" dirty="0" smtClean="0">
                <a:solidFill>
                  <a:schemeClr val="bg1"/>
                </a:solidFill>
                <a:latin typeface="黑体" panose="02010609060101010101" pitchFamily="2" charset="-122"/>
                <a:ea typeface="黑体" panose="02010609060101010101" pitchFamily="2" charset="-122"/>
              </a:rPr>
              <a:t> 南 </a:t>
            </a:r>
            <a:r>
              <a:rPr lang="zh-CN" altLang="en-US" sz="1300" b="1" dirty="0">
                <a:solidFill>
                  <a:schemeClr val="bg1"/>
                </a:solidFill>
                <a:latin typeface="黑体" panose="02010609060101010101" pitchFamily="2" charset="-122"/>
                <a:ea typeface="黑体" panose="02010609060101010101" pitchFamily="2" charset="-122"/>
              </a:rPr>
              <a:t>省 </a:t>
            </a:r>
            <a:r>
              <a:rPr lang="zh-CN" altLang="en-US" sz="1300" b="1" dirty="0" smtClean="0">
                <a:solidFill>
                  <a:schemeClr val="bg1"/>
                </a:solidFill>
                <a:latin typeface="黑体" panose="02010609060101010101" pitchFamily="2" charset="-122"/>
                <a:ea typeface="黑体" panose="02010609060101010101" pitchFamily="2" charset="-122"/>
              </a:rPr>
              <a:t>新 乡 市 地 方 </a:t>
            </a:r>
            <a:r>
              <a:rPr lang="zh-CN" altLang="en-US" sz="1300" b="1" dirty="0">
                <a:solidFill>
                  <a:schemeClr val="bg1"/>
                </a:solidFill>
                <a:latin typeface="黑体" panose="02010609060101010101" pitchFamily="2" charset="-122"/>
                <a:ea typeface="黑体" panose="02010609060101010101" pitchFamily="2" charset="-122"/>
              </a:rPr>
              <a:t>税 务 局</a:t>
            </a:r>
            <a:r>
              <a:rPr lang="en-US" altLang="zh-CN" sz="1100" b="1" dirty="0">
                <a:solidFill>
                  <a:schemeClr val="bg1"/>
                </a:solidFill>
                <a:latin typeface="Calibri" panose="020F0502020204030204" pitchFamily="34" charset="0"/>
              </a:rPr>
              <a:t>                                                                                                                                                                                                 </a:t>
            </a:r>
            <a:r>
              <a:rPr lang="en-US" altLang="zh-CN" sz="1100" b="1" dirty="0" smtClean="0">
                <a:solidFill>
                  <a:schemeClr val="bg1"/>
                </a:solidFill>
                <a:latin typeface="Calibri" panose="020F0502020204030204" pitchFamily="34" charset="0"/>
              </a:rPr>
              <a:t>HE NAN XINXIANG  LOCAL TAXATION BUREAU</a:t>
            </a:r>
            <a:endParaRPr lang="zh-CN" altLang="en-US" sz="1100" b="1" dirty="0">
              <a:solidFill>
                <a:schemeClr val="bg1"/>
              </a:solidFill>
              <a:latin typeface="Calibri" panose="020F0502020204030204" pitchFamily="34" charset="0"/>
            </a:endParaRPr>
          </a:p>
        </p:txBody>
      </p:sp>
      <p:pic>
        <p:nvPicPr>
          <p:cNvPr id="10"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381750"/>
            <a:ext cx="9144000"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 name="TextBox 5"/>
          <p:cNvSpPr txBox="1">
            <a:spLocks noChangeArrowheads="1"/>
          </p:cNvSpPr>
          <p:nvPr/>
        </p:nvSpPr>
        <p:spPr bwMode="auto">
          <a:xfrm>
            <a:off x="4752975" y="6448425"/>
            <a:ext cx="4030536"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fld id="{CD165282-0720-44E6-8CF7-53C9DD7ADAA8}" type="datetime3">
              <a:rPr lang="zh-CN" altLang="en-US" smtClean="0">
                <a:solidFill>
                  <a:schemeClr val="bg1"/>
                </a:solidFill>
                <a:latin typeface="黑体" panose="02010609060101010101" pitchFamily="2" charset="-122"/>
                <a:ea typeface="黑体" panose="02010609060101010101" pitchFamily="2" charset="-122"/>
              </a:rPr>
              <a:pPr algn="ctr" eaLnBrk="1" hangingPunct="1"/>
              <a:t>2024年12月13日星期五</a:t>
            </a:fld>
            <a:endParaRPr lang="zh-CN" altLang="en-US" dirty="0">
              <a:solidFill>
                <a:schemeClr val="bg1"/>
              </a:solidFill>
              <a:latin typeface="黑体" panose="02010609060101010101" pitchFamily="2" charset="-122"/>
              <a:ea typeface="黑体" panose="02010609060101010101" pitchFamily="2" charset="-122"/>
            </a:endParaRPr>
          </a:p>
        </p:txBody>
      </p:sp>
      <p:pic>
        <p:nvPicPr>
          <p:cNvPr id="38" name="Picture 1" descr="C:\Users\lenovo\Desktop\资源税改革图例\face.png"/>
          <p:cNvPicPr>
            <a:picLocks noChangeAspect="1" noChangeArrowheads="1"/>
          </p:cNvPicPr>
          <p:nvPr/>
        </p:nvPicPr>
        <p:blipFill>
          <a:blip r:embed="rId5" cstate="print"/>
          <a:srcRect/>
          <a:stretch>
            <a:fillRect/>
          </a:stretch>
        </p:blipFill>
        <p:spPr bwMode="auto">
          <a:xfrm>
            <a:off x="0" y="0"/>
            <a:ext cx="467544" cy="599005"/>
          </a:xfrm>
          <a:prstGeom prst="rect">
            <a:avLst/>
          </a:prstGeom>
          <a:noFill/>
        </p:spPr>
      </p:pic>
      <p:sp>
        <p:nvSpPr>
          <p:cNvPr id="19" name="矩形 18"/>
          <p:cNvSpPr/>
          <p:nvPr/>
        </p:nvSpPr>
        <p:spPr>
          <a:xfrm>
            <a:off x="1785918" y="1928802"/>
            <a:ext cx="5357850" cy="584775"/>
          </a:xfrm>
          <a:prstGeom prst="rect">
            <a:avLst/>
          </a:prstGeom>
        </p:spPr>
        <p:txBody>
          <a:bodyPr wrap="square">
            <a:spAutoFit/>
          </a:bodyPr>
          <a:lstStyle/>
          <a:p>
            <a:endParaRPr lang="zh-CN" altLang="en-US" sz="3200" dirty="0" smtClean="0">
              <a:latin typeface="+mn-ea"/>
            </a:endParaRPr>
          </a:p>
        </p:txBody>
      </p:sp>
      <p:sp>
        <p:nvSpPr>
          <p:cNvPr id="20" name="矩形 19"/>
          <p:cNvSpPr/>
          <p:nvPr/>
        </p:nvSpPr>
        <p:spPr>
          <a:xfrm>
            <a:off x="785786" y="357166"/>
            <a:ext cx="6929486" cy="609398"/>
          </a:xfrm>
          <a:prstGeom prst="rect">
            <a:avLst/>
          </a:prstGeom>
        </p:spPr>
        <p:txBody>
          <a:bodyPr wrap="square">
            <a:spAutoFit/>
          </a:bodyPr>
          <a:lstStyle/>
          <a:p>
            <a:pPr>
              <a:lnSpc>
                <a:spcPct val="120000"/>
              </a:lnSpc>
              <a:buFont typeface="Wingdings 3" pitchFamily="18" charset="2"/>
              <a:buNone/>
            </a:pPr>
            <a:r>
              <a:rPr lang="zh-CN" altLang="en-US" sz="2800" b="1" dirty="0" smtClean="0"/>
              <a:t>（二）我国水资源费状况。</a:t>
            </a:r>
            <a:endParaRPr lang="zh-CN" altLang="en-US" sz="2800" b="1" dirty="0">
              <a:latin typeface="华文中宋" pitchFamily="2" charset="-122"/>
              <a:ea typeface="华文中宋" pitchFamily="2" charset="-122"/>
            </a:endParaRPr>
          </a:p>
        </p:txBody>
      </p:sp>
      <p:sp>
        <p:nvSpPr>
          <p:cNvPr id="22" name="矩形 21"/>
          <p:cNvSpPr/>
          <p:nvPr/>
        </p:nvSpPr>
        <p:spPr>
          <a:xfrm>
            <a:off x="214282" y="857232"/>
            <a:ext cx="8929718" cy="5262979"/>
          </a:xfrm>
          <a:prstGeom prst="rect">
            <a:avLst/>
          </a:prstGeom>
        </p:spPr>
        <p:txBody>
          <a:bodyPr wrap="square">
            <a:spAutoFit/>
          </a:bodyPr>
          <a:lstStyle/>
          <a:p>
            <a:r>
              <a:rPr lang="en-US" altLang="zh-CN" sz="2800" dirty="0" smtClean="0">
                <a:latin typeface="+mn-ea"/>
              </a:rPr>
              <a:t>2.</a:t>
            </a:r>
            <a:r>
              <a:rPr lang="zh-CN" altLang="en-US" sz="2800" dirty="0" smtClean="0">
                <a:latin typeface="+mn-ea"/>
              </a:rPr>
              <a:t>中央直属和跨省水利工程取水。</a:t>
            </a:r>
            <a:endParaRPr lang="en-US" altLang="zh-CN" sz="2800" dirty="0" smtClean="0">
              <a:latin typeface="+mn-ea"/>
            </a:endParaRPr>
          </a:p>
          <a:p>
            <a:r>
              <a:rPr lang="zh-CN" altLang="en-US" sz="2800" dirty="0" smtClean="0">
                <a:latin typeface="+mn-ea"/>
              </a:rPr>
              <a:t>由流域管理机构审批取水的中央直属和跨省水利工程项目的水资源费征收标准由国家发展改革委会同财政部、水利部制定和调整。其他水利工程由各省自行调整。其中，供农业生产用水暂免征收水资源费；供非农业用水（不含供水力发电用水）暂按取水口所在地现行标准执行。</a:t>
            </a:r>
            <a:endParaRPr lang="en-US" altLang="zh-CN" sz="2800" dirty="0" smtClean="0">
              <a:latin typeface="+mn-ea"/>
            </a:endParaRPr>
          </a:p>
          <a:p>
            <a:endParaRPr lang="en-US" altLang="zh-CN" sz="2800" dirty="0" smtClean="0">
              <a:latin typeface="+mn-ea"/>
            </a:endParaRPr>
          </a:p>
          <a:p>
            <a:r>
              <a:rPr lang="zh-CN" altLang="en-US" sz="2800" dirty="0" smtClean="0">
                <a:latin typeface="+mn-ea"/>
              </a:rPr>
              <a:t>水资源费收入按照</a:t>
            </a:r>
            <a:r>
              <a:rPr lang="en-US" altLang="zh-CN" sz="2800" dirty="0" smtClean="0">
                <a:latin typeface="+mn-ea"/>
              </a:rPr>
              <a:t>1</a:t>
            </a:r>
            <a:r>
              <a:rPr lang="zh-CN" altLang="en-US" sz="2800" dirty="0" smtClean="0">
                <a:latin typeface="+mn-ea"/>
              </a:rPr>
              <a:t>：</a:t>
            </a:r>
            <a:r>
              <a:rPr lang="en-US" altLang="zh-CN" sz="2800" dirty="0" smtClean="0">
                <a:latin typeface="+mn-ea"/>
              </a:rPr>
              <a:t>9</a:t>
            </a:r>
            <a:r>
              <a:rPr lang="zh-CN" altLang="en-US" sz="2800" dirty="0" smtClean="0">
                <a:latin typeface="+mn-ea"/>
              </a:rPr>
              <a:t>比例在中央和地方之间划分。跨省、自治区、直辖市水利水电工程水资源费的分配比例，由相关省、自治区、直辖市人民政府协商确定，并报财政部、水利部审核同意后执行。</a:t>
            </a:r>
            <a:endParaRPr lang="zh-CN" altLang="en-US" sz="2800" dirty="0">
              <a:latin typeface="+mn-ea"/>
            </a:endParaRPr>
          </a:p>
        </p:txBody>
      </p:sp>
    </p:spTree>
  </p:cSld>
  <p:clrMapOvr>
    <a:masterClrMapping/>
  </p:clrMapOvr>
  <p:transition>
    <p:wedg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70118142119"/>
  <p:tag name="MH_LIBRARY" val="CONTENTS"/>
  <p:tag name="MH_TYPE" val="OTHERS"/>
  <p:tag name="ID" val="545815"/>
</p:tagLst>
</file>

<file path=ppt/tags/tag10.xml><?xml version="1.0" encoding="utf-8"?>
<p:tagLst xmlns:a="http://schemas.openxmlformats.org/drawingml/2006/main" xmlns:r="http://schemas.openxmlformats.org/officeDocument/2006/relationships" xmlns:p="http://schemas.openxmlformats.org/presentationml/2006/main">
  <p:tag name="MH" val="20170118142119"/>
  <p:tag name="MH_LIBRARY" val="CONTENTS"/>
  <p:tag name="MH_TYPE" val="NUMBER"/>
  <p:tag name="ID" val="545815"/>
  <p:tag name="MH_ORDER" val="NUMBER"/>
</p:tagLst>
</file>

<file path=ppt/tags/tag2.xml><?xml version="1.0" encoding="utf-8"?>
<p:tagLst xmlns:a="http://schemas.openxmlformats.org/drawingml/2006/main" xmlns:r="http://schemas.openxmlformats.org/officeDocument/2006/relationships" xmlns:p="http://schemas.openxmlformats.org/presentationml/2006/main">
  <p:tag name="MH" val="20170118142119"/>
  <p:tag name="MH_LIBRARY" val="CONTENTS"/>
  <p:tag name="MH_TYPE" val="NUMBER"/>
  <p:tag name="ID" val="545815"/>
  <p:tag name="MH_ORDER" val="NUMBER"/>
</p:tagLst>
</file>

<file path=ppt/tags/tag3.xml><?xml version="1.0" encoding="utf-8"?>
<p:tagLst xmlns:a="http://schemas.openxmlformats.org/drawingml/2006/main" xmlns:r="http://schemas.openxmlformats.org/officeDocument/2006/relationships" xmlns:p="http://schemas.openxmlformats.org/presentationml/2006/main">
  <p:tag name="MH" val="20170118142119"/>
  <p:tag name="MH_LIBRARY" val="CONTENTS"/>
  <p:tag name="MH_TYPE" val="OTHERS"/>
  <p:tag name="ID" val="545815"/>
</p:tagLst>
</file>

<file path=ppt/tags/tag4.xml><?xml version="1.0" encoding="utf-8"?>
<p:tagLst xmlns:a="http://schemas.openxmlformats.org/drawingml/2006/main" xmlns:r="http://schemas.openxmlformats.org/officeDocument/2006/relationships" xmlns:p="http://schemas.openxmlformats.org/presentationml/2006/main">
  <p:tag name="MH" val="20170118142119"/>
  <p:tag name="MH_LIBRARY" val="CONTENTS"/>
  <p:tag name="MH_TYPE" val="NUMBER"/>
  <p:tag name="ID" val="545815"/>
  <p:tag name="MH_ORDER" val="NUMBER"/>
</p:tagLst>
</file>

<file path=ppt/tags/tag5.xml><?xml version="1.0" encoding="utf-8"?>
<p:tagLst xmlns:a="http://schemas.openxmlformats.org/drawingml/2006/main" xmlns:r="http://schemas.openxmlformats.org/officeDocument/2006/relationships" xmlns:p="http://schemas.openxmlformats.org/presentationml/2006/main">
  <p:tag name="MH" val="20170118142119"/>
  <p:tag name="MH_LIBRARY" val="CONTENTS"/>
  <p:tag name="MH_TYPE" val="OTHERS"/>
  <p:tag name="ID" val="545815"/>
</p:tagLst>
</file>

<file path=ppt/tags/tag6.xml><?xml version="1.0" encoding="utf-8"?>
<p:tagLst xmlns:a="http://schemas.openxmlformats.org/drawingml/2006/main" xmlns:r="http://schemas.openxmlformats.org/officeDocument/2006/relationships" xmlns:p="http://schemas.openxmlformats.org/presentationml/2006/main">
  <p:tag name="MH" val="20170118142119"/>
  <p:tag name="MH_LIBRARY" val="CONTENTS"/>
  <p:tag name="MH_TYPE" val="NUMBER"/>
  <p:tag name="ID" val="545815"/>
  <p:tag name="MH_ORDER" val="NUMBER"/>
</p:tagLst>
</file>

<file path=ppt/tags/tag7.xml><?xml version="1.0" encoding="utf-8"?>
<p:tagLst xmlns:a="http://schemas.openxmlformats.org/drawingml/2006/main" xmlns:r="http://schemas.openxmlformats.org/officeDocument/2006/relationships" xmlns:p="http://schemas.openxmlformats.org/presentationml/2006/main">
  <p:tag name="MH" val="20170118142119"/>
  <p:tag name="MH_LIBRARY" val="CONTENTS"/>
  <p:tag name="MH_TYPE" val="OTHERS"/>
  <p:tag name="ID" val="545815"/>
</p:tagLst>
</file>

<file path=ppt/tags/tag8.xml><?xml version="1.0" encoding="utf-8"?>
<p:tagLst xmlns:a="http://schemas.openxmlformats.org/drawingml/2006/main" xmlns:r="http://schemas.openxmlformats.org/officeDocument/2006/relationships" xmlns:p="http://schemas.openxmlformats.org/presentationml/2006/main">
  <p:tag name="MH" val="20170118142119"/>
  <p:tag name="MH_LIBRARY" val="CONTENTS"/>
  <p:tag name="MH_TYPE" val="NUMBER"/>
  <p:tag name="ID" val="545815"/>
  <p:tag name="MH_ORDER" val="NUMBER"/>
</p:tagLst>
</file>

<file path=ppt/tags/tag9.xml><?xml version="1.0" encoding="utf-8"?>
<p:tagLst xmlns:a="http://schemas.openxmlformats.org/drawingml/2006/main" xmlns:r="http://schemas.openxmlformats.org/officeDocument/2006/relationships" xmlns:p="http://schemas.openxmlformats.org/presentationml/2006/main">
  <p:tag name="MH" val="20170118142119"/>
  <p:tag name="MH_LIBRARY" val="CONTENTS"/>
  <p:tag name="MH_TYPE" val="OTHERS"/>
  <p:tag name="ID" val="54581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lumMod val="20000"/>
            <a:lumOff val="8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7521</TotalTime>
  <Words>13686</Words>
  <Application>Microsoft Office PowerPoint</Application>
  <PresentationFormat>全屏显示(4:3)</PresentationFormat>
  <Paragraphs>1037</Paragraphs>
  <Slides>56</Slides>
  <Notes>56</Notes>
  <HiddenSlides>0</HiddenSlides>
  <MMClips>0</MMClips>
  <ScaleCrop>false</ScaleCrop>
  <HeadingPairs>
    <vt:vector size="4" baseType="variant">
      <vt:variant>
        <vt:lpstr>主题</vt:lpstr>
      </vt:variant>
      <vt:variant>
        <vt:i4>1</vt:i4>
      </vt:variant>
      <vt:variant>
        <vt:lpstr>幻灯片标题</vt:lpstr>
      </vt:variant>
      <vt:variant>
        <vt:i4>56</vt:i4>
      </vt:variant>
    </vt:vector>
  </HeadingPairs>
  <TitlesOfParts>
    <vt:vector size="57"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lpstr>幻灯片 47</vt:lpstr>
      <vt:lpstr>幻灯片 48</vt:lpstr>
      <vt:lpstr>幻灯片 49</vt:lpstr>
      <vt:lpstr>幻灯片 50</vt:lpstr>
      <vt:lpstr>幻灯片 51</vt:lpstr>
      <vt:lpstr>幻灯片 52</vt:lpstr>
      <vt:lpstr>幻灯片 53</vt:lpstr>
      <vt:lpstr>幻灯片 54</vt:lpstr>
      <vt:lpstr>幻灯片 55</vt:lpstr>
      <vt:lpstr>幻灯片 56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Baick</dc:creator>
  <cp:lastModifiedBy>Administrator</cp:lastModifiedBy>
  <cp:revision>2118</cp:revision>
  <cp:lastPrinted>2015-02-09T07:52:00Z</cp:lastPrinted>
  <dcterms:created xsi:type="dcterms:W3CDTF">2016-07-17T09:58:00Z</dcterms:created>
  <dcterms:modified xsi:type="dcterms:W3CDTF">2024-12-13T02:13:15Z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2052-10.1.0.5850</vt:lpwstr>
  </property>
</Properties>
</file>